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df0340dcb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df0340dcb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df1843d2d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df1843d2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df1843d2d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df1843d2d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df1843d2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df1843d2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df1843d2d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df1843d2d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df1843d2d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df1843d2d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df0340d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df0340d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df0340dc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df0340dc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df0340dc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df0340dc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df0340dc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df0340dc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df0340dc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df0340dc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df0340dc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df0340dc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df0340dc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df0340dc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df1843d2d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df1843d2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86925"/>
            <a:ext cx="8520600" cy="128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latin typeface="Times New Roman"/>
                <a:ea typeface="Times New Roman"/>
                <a:cs typeface="Times New Roman"/>
                <a:sym typeface="Times New Roman"/>
              </a:rPr>
              <a:t>Author Spotlight</a:t>
            </a:r>
            <a:endParaRPr sz="3600">
              <a:latin typeface="Times New Roman"/>
              <a:ea typeface="Times New Roman"/>
              <a:cs typeface="Times New Roman"/>
              <a:sym typeface="Times New Roman"/>
            </a:endParaRPr>
          </a:p>
          <a:p>
            <a:pPr indent="0" lvl="0" marL="0" rtl="0" algn="ctr">
              <a:spcBef>
                <a:spcPts val="0"/>
              </a:spcBef>
              <a:spcAft>
                <a:spcPts val="0"/>
              </a:spcAft>
              <a:buNone/>
            </a:pPr>
            <a:r>
              <a:rPr lang="en" sz="3600">
                <a:latin typeface="Times New Roman"/>
                <a:ea typeface="Times New Roman"/>
                <a:cs typeface="Times New Roman"/>
                <a:sym typeface="Times New Roman"/>
              </a:rPr>
              <a:t>Clive Barker</a:t>
            </a:r>
            <a:endParaRPr sz="3600">
              <a:latin typeface="Times New Roman"/>
              <a:ea typeface="Times New Roman"/>
              <a:cs typeface="Times New Roman"/>
              <a:sym typeface="Times New Roman"/>
            </a:endParaRPr>
          </a:p>
        </p:txBody>
      </p:sp>
      <p:sp>
        <p:nvSpPr>
          <p:cNvPr id="55" name="Google Shape;55;p13"/>
          <p:cNvSpPr txBox="1"/>
          <p:nvPr>
            <p:ph idx="1" type="subTitle"/>
          </p:nvPr>
        </p:nvSpPr>
        <p:spPr>
          <a:xfrm>
            <a:off x="311700" y="1455900"/>
            <a:ext cx="8520600" cy="320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pic>
        <p:nvPicPr>
          <p:cNvPr id="56" name="Google Shape;56;p13"/>
          <p:cNvPicPr preferRelativeResize="0"/>
          <p:nvPr/>
        </p:nvPicPr>
        <p:blipFill>
          <a:blip r:embed="rId4">
            <a:alphaModFix/>
          </a:blip>
          <a:stretch>
            <a:fillRect/>
          </a:stretch>
        </p:blipFill>
        <p:spPr>
          <a:xfrm>
            <a:off x="2384500" y="1455900"/>
            <a:ext cx="4374998" cy="3209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00"/>
        </a:solidFill>
      </p:bgPr>
    </p:bg>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His work</a:t>
            </a:r>
            <a:endParaRPr/>
          </a:p>
        </p:txBody>
      </p:sp>
      <p:sp>
        <p:nvSpPr>
          <p:cNvPr id="112" name="Google Shape;11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He published his fiction work for the first time, in the form of a short-story collection </a:t>
            </a:r>
            <a:r>
              <a:rPr lang="en">
                <a:solidFill>
                  <a:srgbClr val="000000"/>
                </a:solidFill>
              </a:rPr>
              <a:t>titled</a:t>
            </a:r>
            <a:r>
              <a:rPr lang="en">
                <a:solidFill>
                  <a:srgbClr val="000000"/>
                </a:solidFill>
              </a:rPr>
              <a:t> “Clive Barker’s Books of Blood” </a:t>
            </a:r>
            <a:r>
              <a:rPr lang="en">
                <a:solidFill>
                  <a:srgbClr val="000000"/>
                </a:solidFill>
              </a:rPr>
              <a:t>in 1984</a:t>
            </a:r>
            <a:r>
              <a:rPr lang="en">
                <a:solidFill>
                  <a:srgbClr val="000000"/>
                </a:solidFill>
              </a:rPr>
              <a:t>. This collection became an instant best seller.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He published his first novel titled, “The Damnation Game” in 1985.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He then went on to publish three more Books of Blood, and two additional novels Weaveworld and Cabal, published in 1987.</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113" name="Google Shape;113;p22"/>
          <p:cNvPicPr preferRelativeResize="0"/>
          <p:nvPr/>
        </p:nvPicPr>
        <p:blipFill>
          <a:blip r:embed="rId3">
            <a:alphaModFix/>
          </a:blip>
          <a:stretch>
            <a:fillRect/>
          </a:stretch>
        </p:blipFill>
        <p:spPr>
          <a:xfrm>
            <a:off x="6035675" y="3433225"/>
            <a:ext cx="3008850" cy="1710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72425"/>
            <a:ext cx="8520600" cy="5727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a:solidFill>
                  <a:srgbClr val="FFFFFF"/>
                </a:solidFill>
              </a:rPr>
              <a:t>Directed by Clive Barker</a:t>
            </a:r>
            <a:endParaRPr>
              <a:solidFill>
                <a:srgbClr val="FFFFFF"/>
              </a:solidFill>
            </a:endParaRPr>
          </a:p>
        </p:txBody>
      </p:sp>
      <p:sp>
        <p:nvSpPr>
          <p:cNvPr id="119" name="Google Shape;119;p23"/>
          <p:cNvSpPr txBox="1"/>
          <p:nvPr>
            <p:ph idx="1" type="body"/>
          </p:nvPr>
        </p:nvSpPr>
        <p:spPr>
          <a:xfrm>
            <a:off x="493325" y="1399150"/>
            <a:ext cx="3496800" cy="3578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Hellraiser (1987)</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Nightbreed (1990)</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Lord Of Illusions (1995)</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Salome (1973)</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The  Forbidden (1978)</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Motorhead- Hellraiser (1992)</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Nightbreed -  Directors Cut (2014)</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The Books of Blood Volume#1</a:t>
            </a:r>
            <a:endParaRPr>
              <a:solidFill>
                <a:srgbClr val="000000"/>
              </a:solidFill>
            </a:endParaRPr>
          </a:p>
        </p:txBody>
      </p:sp>
      <p:sp>
        <p:nvSpPr>
          <p:cNvPr id="125" name="Google Shape;125;p2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rgbClr val="000000"/>
                </a:solidFill>
              </a:rPr>
              <a:t>The Book of Blood</a:t>
            </a:r>
            <a:r>
              <a:rPr lang="en" sz="600">
                <a:solidFill>
                  <a:srgbClr val="000000"/>
                </a:solidFill>
              </a:rPr>
              <a:t>				</a:t>
            </a:r>
            <a:endParaRPr sz="6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The midnight Meat Train		</a:t>
            </a:r>
            <a:r>
              <a:rPr lang="en" sz="600">
                <a:solidFill>
                  <a:srgbClr val="000000"/>
                </a:solidFill>
              </a:rPr>
              <a:t>	</a:t>
            </a:r>
            <a:endParaRPr sz="6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The Yattering and Jack		</a:t>
            </a:r>
            <a:r>
              <a:rPr lang="en" sz="600">
                <a:solidFill>
                  <a:srgbClr val="000000"/>
                </a:solidFill>
              </a:rPr>
              <a:t>	</a:t>
            </a:r>
            <a:endParaRPr sz="6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Pig Blood Blues				</a:t>
            </a:r>
            <a:r>
              <a:rPr lang="en" sz="600">
                <a:solidFill>
                  <a:srgbClr val="000000"/>
                </a:solidFill>
              </a:rPr>
              <a:t>	</a:t>
            </a:r>
            <a:endParaRPr sz="6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Sex, Death, and Starshine		</a:t>
            </a:r>
            <a:r>
              <a:rPr lang="en" sz="600">
                <a:solidFill>
                  <a:srgbClr val="000000"/>
                </a:solidFill>
              </a:rPr>
              <a:t>	</a:t>
            </a:r>
            <a:endParaRPr sz="6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In the Hills, the Cities.</a:t>
            </a:r>
            <a:endParaRPr sz="1800">
              <a:solidFill>
                <a:srgbClr val="000000"/>
              </a:solidFill>
            </a:endParaRPr>
          </a:p>
        </p:txBody>
      </p:sp>
      <p:sp>
        <p:nvSpPr>
          <p:cNvPr id="126" name="Google Shape;126;p2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761023" id="127" name="Google Shape;127;p24"/>
          <p:cNvPicPr preferRelativeResize="0"/>
          <p:nvPr/>
        </p:nvPicPr>
        <p:blipFill>
          <a:blip r:embed="rId3">
            <a:alphaModFix/>
          </a:blip>
          <a:stretch>
            <a:fillRect/>
          </a:stretch>
        </p:blipFill>
        <p:spPr>
          <a:xfrm>
            <a:off x="4832400" y="1152475"/>
            <a:ext cx="3444435" cy="3665250"/>
          </a:xfrm>
          <a:prstGeom prst="rect">
            <a:avLst/>
          </a:prstGeom>
          <a:noFill/>
          <a:ln>
            <a:noFill/>
          </a:ln>
        </p:spPr>
      </p:pic>
      <p:sp>
        <p:nvSpPr>
          <p:cNvPr id="128" name="Google Shape;128;p24"/>
          <p:cNvSpPr txBox="1"/>
          <p:nvPr/>
        </p:nvSpPr>
        <p:spPr>
          <a:xfrm>
            <a:off x="5025772" y="1275936"/>
            <a:ext cx="3806400" cy="243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Yattering and Jack</a:t>
            </a:r>
            <a:endParaRPr/>
          </a:p>
        </p:txBody>
      </p:sp>
      <p:sp>
        <p:nvSpPr>
          <p:cNvPr id="134" name="Google Shape;134;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He wanted confrontation with the old one’s emissary once and for all. Without warning the tree gave way to dictates of centrifugal force, and exploded. The noise was like a howl of death. Branches, twigs, needles, balls, lights, wire, ribbons, flew across the room. Jack, his back to the explosion, felt a gust of </a:t>
            </a:r>
            <a:r>
              <a:rPr lang="en">
                <a:solidFill>
                  <a:srgbClr val="000000"/>
                </a:solidFill>
              </a:rPr>
              <a:t>energy</a:t>
            </a:r>
            <a:r>
              <a:rPr lang="en">
                <a:solidFill>
                  <a:srgbClr val="000000"/>
                </a:solidFill>
              </a:rPr>
              <a:t> hit him hard, and he was flung to the ground. The back of his neck and his scalp were shot full of pine-needles. A branch, naked of greenery, shot past his head and impaled the sofa. Fragments of tree spattered to the carpet around him.</a:t>
            </a:r>
            <a:endParaRPr>
              <a:solidFill>
                <a:srgbClr val="000000"/>
              </a:solidFill>
            </a:endParaRPr>
          </a:p>
          <a:p>
            <a:pPr indent="0" lvl="0" marL="0" rtl="0" algn="l">
              <a:spcBef>
                <a:spcPts val="1600"/>
              </a:spcBef>
              <a:spcAft>
                <a:spcPts val="0"/>
              </a:spcAft>
              <a:buNone/>
            </a:pPr>
            <a:r>
              <a:rPr lang="en">
                <a:solidFill>
                  <a:srgbClr val="000000"/>
                </a:solidFill>
              </a:rPr>
              <a:t>What was happening to Jack?</a:t>
            </a:r>
            <a:endParaRPr>
              <a:solidFill>
                <a:srgbClr val="0000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Yattering and Jack</a:t>
            </a:r>
            <a:endParaRPr/>
          </a:p>
        </p:txBody>
      </p:sp>
      <p:sp>
        <p:nvSpPr>
          <p:cNvPr id="140" name="Google Shape;140;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t>Now other objects around the room, spun beyond the tolerance of their structures, were exploding like the tree. The television blew up, sending the lethal wave of glass across the room, much of which buried itself in the opposite wall. Fragments of the television innards, so hot they signed the skin, fell on jack, as he elbowed himself towards the door like a soldier under bombardment. The room was so thick with a barrage of shards it was like a fog. </a:t>
            </a:r>
            <a:endParaRPr sz="1400"/>
          </a:p>
          <a:p>
            <a:pPr indent="0" lvl="0" marL="0" rtl="0" algn="l">
              <a:spcBef>
                <a:spcPts val="1600"/>
              </a:spcBef>
              <a:spcAft>
                <a:spcPts val="0"/>
              </a:spcAft>
              <a:buNone/>
            </a:pPr>
            <a:r>
              <a:rPr lang="en" sz="1400"/>
              <a:t>Gina was crouching at the door, urging him to hurry, her eyes narrowed against the hail. As jack reached the door, and felt her arms around him, he swore he could hear laughter from the Lounge. </a:t>
            </a:r>
            <a:endParaRPr sz="1400"/>
          </a:p>
          <a:p>
            <a:pPr indent="0" lvl="0" marL="0" rtl="0" algn="l">
              <a:spcBef>
                <a:spcPts val="1600"/>
              </a:spcBef>
              <a:spcAft>
                <a:spcPts val="0"/>
              </a:spcAft>
              <a:buNone/>
            </a:pPr>
            <a:r>
              <a:rPr lang="en" sz="1400"/>
              <a:t>Tangible audible laughter, rich and satisfied</a:t>
            </a:r>
            <a:endParaRPr sz="1400"/>
          </a:p>
          <a:p>
            <a:pPr indent="0" lvl="0" marL="0" rtl="0" algn="l">
              <a:spcBef>
                <a:spcPts val="1600"/>
              </a:spcBef>
              <a:spcAft>
                <a:spcPts val="1600"/>
              </a:spcAft>
              <a:buNone/>
            </a:pPr>
            <a:r>
              <a:rPr lang="en" sz="1400"/>
              <a:t>Where was the tangible audible laughter, that was rich and satisfied coming from? And why?</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7"/>
          <p:cNvSpPr txBox="1"/>
          <p:nvPr>
            <p:ph type="title"/>
          </p:nvPr>
        </p:nvSpPr>
        <p:spPr>
          <a:xfrm>
            <a:off x="366525" y="4358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rgbClr val="B7B7B7"/>
                </a:solidFill>
              </a:rPr>
              <a:t>By, Dallie Shell</a:t>
            </a:r>
            <a:r>
              <a:rPr i="1" lang="en">
                <a:solidFill>
                  <a:srgbClr val="B7B7B7"/>
                </a:solidFill>
              </a:rPr>
              <a:t> </a:t>
            </a:r>
            <a:endParaRPr i="1">
              <a:solidFill>
                <a:srgbClr val="B7B7B7"/>
              </a:solidFill>
            </a:endParaRPr>
          </a:p>
        </p:txBody>
      </p:sp>
      <p:sp>
        <p:nvSpPr>
          <p:cNvPr id="146" name="Google Shape;146;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800">
              <a:solidFill>
                <a:srgbClr val="B7B7B7"/>
              </a:solidFill>
            </a:endParaRPr>
          </a:p>
          <a:p>
            <a:pPr indent="457200" lvl="0" marL="1371600" rtl="0" algn="l">
              <a:lnSpc>
                <a:spcPct val="100000"/>
              </a:lnSpc>
              <a:spcBef>
                <a:spcPts val="0"/>
              </a:spcBef>
              <a:spcAft>
                <a:spcPts val="0"/>
              </a:spcAft>
              <a:buNone/>
            </a:pPr>
            <a:r>
              <a:t/>
            </a:r>
            <a:endParaRPr sz="2800">
              <a:solidFill>
                <a:srgbClr val="B7B7B7"/>
              </a:solidFill>
            </a:endParaRPr>
          </a:p>
          <a:p>
            <a:pPr indent="457200" lvl="0" marL="1371600" rtl="0" algn="l">
              <a:lnSpc>
                <a:spcPct val="100000"/>
              </a:lnSpc>
              <a:spcBef>
                <a:spcPts val="0"/>
              </a:spcBef>
              <a:spcAft>
                <a:spcPts val="0"/>
              </a:spcAft>
              <a:buNone/>
            </a:pPr>
            <a:r>
              <a:t/>
            </a:r>
            <a:endParaRPr sz="2800">
              <a:solidFill>
                <a:srgbClr val="B7B7B7"/>
              </a:solidFill>
            </a:endParaRPr>
          </a:p>
          <a:p>
            <a:pPr indent="457200" lvl="0" marL="1371600" rtl="0" algn="l">
              <a:lnSpc>
                <a:spcPct val="100000"/>
              </a:lnSpc>
              <a:spcBef>
                <a:spcPts val="0"/>
              </a:spcBef>
              <a:spcAft>
                <a:spcPts val="0"/>
              </a:spcAft>
              <a:buNone/>
            </a:pPr>
            <a:r>
              <a:t/>
            </a:r>
            <a:endParaRPr sz="2800">
              <a:solidFill>
                <a:srgbClr val="B7B7B7"/>
              </a:solidFill>
            </a:endParaRPr>
          </a:p>
          <a:p>
            <a:pPr indent="457200" lvl="0" marL="1371600" rtl="0" algn="l">
              <a:lnSpc>
                <a:spcPct val="100000"/>
              </a:lnSpc>
              <a:spcBef>
                <a:spcPts val="0"/>
              </a:spcBef>
              <a:spcAft>
                <a:spcPts val="0"/>
              </a:spcAft>
              <a:buNone/>
            </a:pPr>
            <a:r>
              <a:t/>
            </a:r>
            <a:endParaRPr sz="2800">
              <a:solidFill>
                <a:srgbClr val="B7B7B7"/>
              </a:solidFill>
            </a:endParaRPr>
          </a:p>
          <a:p>
            <a:pPr indent="457200" lvl="0" marL="1371600" rtl="0" algn="l">
              <a:lnSpc>
                <a:spcPct val="100000"/>
              </a:lnSpc>
              <a:spcBef>
                <a:spcPts val="0"/>
              </a:spcBef>
              <a:spcAft>
                <a:spcPts val="0"/>
              </a:spcAft>
              <a:buNone/>
            </a:pPr>
            <a:r>
              <a:t/>
            </a:r>
            <a:endParaRPr sz="2800">
              <a:solidFill>
                <a:srgbClr val="B7B7B7"/>
              </a:solidFill>
            </a:endParaRPr>
          </a:p>
          <a:p>
            <a:pPr indent="457200" lvl="0" marL="2743200" rtl="0" algn="l">
              <a:lnSpc>
                <a:spcPct val="100000"/>
              </a:lnSpc>
              <a:spcBef>
                <a:spcPts val="0"/>
              </a:spcBef>
              <a:spcAft>
                <a:spcPts val="0"/>
              </a:spcAft>
              <a:buClr>
                <a:schemeClr val="dk1"/>
              </a:buClr>
              <a:buSzPts val="11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98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Times New Roman"/>
                <a:ea typeface="Times New Roman"/>
                <a:cs typeface="Times New Roman"/>
                <a:sym typeface="Times New Roman"/>
              </a:rPr>
              <a:t>This presentation was created to enlighten you about </a:t>
            </a:r>
            <a:endParaRPr>
              <a:solidFill>
                <a:srgbClr val="FFFFFF"/>
              </a:solidFill>
              <a:latin typeface="Times New Roman"/>
              <a:ea typeface="Times New Roman"/>
              <a:cs typeface="Times New Roman"/>
              <a:sym typeface="Times New Roman"/>
            </a:endParaRPr>
          </a:p>
          <a:p>
            <a:pPr indent="0" lvl="0" marL="0" rtl="0" algn="ctr">
              <a:spcBef>
                <a:spcPts val="0"/>
              </a:spcBef>
              <a:spcAft>
                <a:spcPts val="0"/>
              </a:spcAft>
              <a:buNone/>
            </a:pPr>
            <a:r>
              <a:rPr lang="en">
                <a:solidFill>
                  <a:srgbClr val="FFFFFF"/>
                </a:solidFill>
                <a:latin typeface="Times New Roman"/>
                <a:ea typeface="Times New Roman"/>
                <a:cs typeface="Times New Roman"/>
                <a:sym typeface="Times New Roman"/>
              </a:rPr>
              <a:t>Clive Barker</a:t>
            </a:r>
            <a:endParaRPr>
              <a:solidFill>
                <a:srgbClr val="FFFFFF"/>
              </a:solidFill>
              <a:latin typeface="Times New Roman"/>
              <a:ea typeface="Times New Roman"/>
              <a:cs typeface="Times New Roman"/>
              <a:sym typeface="Times New Roman"/>
            </a:endParaRPr>
          </a:p>
        </p:txBody>
      </p:sp>
      <p:sp>
        <p:nvSpPr>
          <p:cNvPr id="62" name="Google Shape;62;p14"/>
          <p:cNvSpPr txBox="1"/>
          <p:nvPr>
            <p:ph idx="1" type="body"/>
          </p:nvPr>
        </p:nvSpPr>
        <p:spPr>
          <a:xfrm>
            <a:off x="311700" y="1526100"/>
            <a:ext cx="8520600" cy="3042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Times New Roman"/>
              <a:buChar char="●"/>
            </a:pPr>
            <a:r>
              <a:rPr lang="en" sz="2400">
                <a:solidFill>
                  <a:srgbClr val="FFFFFF"/>
                </a:solidFill>
                <a:latin typeface="Times New Roman"/>
                <a:ea typeface="Times New Roman"/>
                <a:cs typeface="Times New Roman"/>
                <a:sym typeface="Times New Roman"/>
              </a:rPr>
              <a:t>By Providing you with an overview of his life.</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Char char="●"/>
            </a:pPr>
            <a:r>
              <a:rPr lang="en" sz="2400">
                <a:solidFill>
                  <a:srgbClr val="FFFFFF"/>
                </a:solidFill>
                <a:latin typeface="Times New Roman"/>
                <a:ea typeface="Times New Roman"/>
                <a:cs typeface="Times New Roman"/>
                <a:sym typeface="Times New Roman"/>
              </a:rPr>
              <a:t>Expounding on his works, and writing styles.</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Char char="●"/>
            </a:pPr>
            <a:r>
              <a:rPr lang="en" sz="2400">
                <a:solidFill>
                  <a:srgbClr val="FFFFFF"/>
                </a:solidFill>
                <a:latin typeface="Times New Roman"/>
                <a:ea typeface="Times New Roman"/>
                <a:cs typeface="Times New Roman"/>
                <a:sym typeface="Times New Roman"/>
              </a:rPr>
              <a:t>Discussing the major contributions he made.</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Char char="●"/>
            </a:pPr>
            <a:r>
              <a:rPr lang="en" sz="2400">
                <a:solidFill>
                  <a:srgbClr val="FFFFFF"/>
                </a:solidFill>
                <a:latin typeface="Times New Roman"/>
                <a:ea typeface="Times New Roman"/>
                <a:cs typeface="Times New Roman"/>
                <a:sym typeface="Times New Roman"/>
              </a:rPr>
              <a:t>Engaging the class in a discussion to unpack the short story titled “The Yattering and Jack”!</a:t>
            </a:r>
            <a:endParaRPr sz="2400">
              <a:solidFill>
                <a:srgbClr val="FFFFFF"/>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73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Times New Roman"/>
                <a:ea typeface="Times New Roman"/>
                <a:cs typeface="Times New Roman"/>
                <a:sym typeface="Times New Roman"/>
              </a:rPr>
              <a:t> </a:t>
            </a:r>
            <a:r>
              <a:rPr lang="en" sz="3600">
                <a:solidFill>
                  <a:srgbClr val="FFFFFF"/>
                </a:solidFill>
                <a:latin typeface="Times New Roman"/>
                <a:ea typeface="Times New Roman"/>
                <a:cs typeface="Times New Roman"/>
                <a:sym typeface="Times New Roman"/>
              </a:rPr>
              <a:t>F</a:t>
            </a:r>
            <a:r>
              <a:rPr lang="en" sz="3600">
                <a:solidFill>
                  <a:srgbClr val="CC0000"/>
                </a:solidFill>
                <a:latin typeface="Times New Roman"/>
                <a:ea typeface="Times New Roman"/>
                <a:cs typeface="Times New Roman"/>
                <a:sym typeface="Times New Roman"/>
              </a:rPr>
              <a:t>amily </a:t>
            </a:r>
            <a:r>
              <a:rPr lang="en" sz="3600">
                <a:solidFill>
                  <a:srgbClr val="FFFFFF"/>
                </a:solidFill>
                <a:latin typeface="Times New Roman"/>
                <a:ea typeface="Times New Roman"/>
                <a:cs typeface="Times New Roman"/>
                <a:sym typeface="Times New Roman"/>
              </a:rPr>
              <a:t>O</a:t>
            </a:r>
            <a:r>
              <a:rPr lang="en" sz="3600">
                <a:solidFill>
                  <a:srgbClr val="CC0000"/>
                </a:solidFill>
                <a:latin typeface="Times New Roman"/>
                <a:ea typeface="Times New Roman"/>
                <a:cs typeface="Times New Roman"/>
                <a:sym typeface="Times New Roman"/>
              </a:rPr>
              <a:t>verview</a:t>
            </a:r>
            <a:endParaRPr sz="3600">
              <a:solidFill>
                <a:srgbClr val="CC0000"/>
              </a:solidFill>
            </a:endParaRPr>
          </a:p>
        </p:txBody>
      </p:sp>
      <p:sp>
        <p:nvSpPr>
          <p:cNvPr id="68" name="Google Shape;68;p15"/>
          <p:cNvSpPr txBox="1"/>
          <p:nvPr>
            <p:ph idx="1" type="body"/>
          </p:nvPr>
        </p:nvSpPr>
        <p:spPr>
          <a:xfrm>
            <a:off x="354300" y="1126375"/>
            <a:ext cx="8520600" cy="3890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Times New Roman"/>
              <a:buChar char="●"/>
            </a:pPr>
            <a:r>
              <a:rPr lang="en" sz="2400">
                <a:solidFill>
                  <a:srgbClr val="FFFFFF"/>
                </a:solidFill>
                <a:latin typeface="Times New Roman"/>
                <a:ea typeface="Times New Roman"/>
                <a:cs typeface="Times New Roman"/>
                <a:sym typeface="Times New Roman"/>
              </a:rPr>
              <a:t>His biological name is Clive Barker, and he was born on    October 5, 1952</a:t>
            </a:r>
            <a:r>
              <a:rPr lang="en" sz="2400">
                <a:solidFill>
                  <a:srgbClr val="CC0000"/>
                </a:solidFill>
                <a:latin typeface="Times New Roman"/>
                <a:ea typeface="Times New Roman"/>
                <a:cs typeface="Times New Roman"/>
                <a:sym typeface="Times New Roman"/>
              </a:rPr>
              <a:t> in Liverpool, </a:t>
            </a:r>
            <a:r>
              <a:rPr lang="en" sz="2400">
                <a:solidFill>
                  <a:srgbClr val="FFFFFF"/>
                </a:solidFill>
                <a:latin typeface="Times New Roman"/>
                <a:ea typeface="Times New Roman"/>
                <a:cs typeface="Times New Roman"/>
                <a:sym typeface="Times New Roman"/>
              </a:rPr>
              <a:t>Merseyside.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Char char="●"/>
            </a:pPr>
            <a:r>
              <a:rPr lang="en" sz="2400">
                <a:solidFill>
                  <a:srgbClr val="FFFFFF"/>
                </a:solidFill>
                <a:latin typeface="Times New Roman"/>
                <a:ea typeface="Times New Roman"/>
                <a:cs typeface="Times New Roman"/>
                <a:sym typeface="Times New Roman"/>
              </a:rPr>
              <a:t>He was the only child and son that was born to his parents.		</a:t>
            </a:r>
            <a:r>
              <a:rPr lang="en" sz="2400">
                <a:solidFill>
                  <a:srgbClr val="FFFFFF"/>
                </a:solidFill>
                <a:latin typeface="Times New Roman"/>
                <a:ea typeface="Times New Roman"/>
                <a:cs typeface="Times New Roman"/>
                <a:sym typeface="Times New Roman"/>
              </a:rPr>
              <a:t>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Char char="●"/>
            </a:pPr>
            <a:r>
              <a:rPr lang="en" sz="2400">
                <a:solidFill>
                  <a:srgbClr val="FFFFFF"/>
                </a:solidFill>
                <a:latin typeface="Times New Roman"/>
                <a:ea typeface="Times New Roman"/>
                <a:cs typeface="Times New Roman"/>
                <a:sym typeface="Times New Roman"/>
              </a:rPr>
              <a:t>Mothers  name is Joan Ruby, and she was lively storyteller.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Char char="●"/>
            </a:pPr>
            <a:r>
              <a:rPr lang="en" sz="2400">
                <a:solidFill>
                  <a:srgbClr val="FFFFFF"/>
                </a:solidFill>
                <a:latin typeface="Times New Roman"/>
                <a:ea typeface="Times New Roman"/>
                <a:cs typeface="Times New Roman"/>
                <a:sym typeface="Times New Roman"/>
              </a:rPr>
              <a:t>Father name is Leonard Barker, and he was a shipping clerk					</a:t>
            </a:r>
            <a:endParaRPr sz="2400">
              <a:solidFill>
                <a:srgbClr val="FFFFFF"/>
              </a:solidFill>
              <a:latin typeface="Times New Roman"/>
              <a:ea typeface="Times New Roman"/>
              <a:cs typeface="Times New Roman"/>
              <a:sym typeface="Times New Roman"/>
            </a:endParaRPr>
          </a:p>
          <a:p>
            <a:pPr indent="0" lvl="0" marL="457200" rtl="0" algn="l">
              <a:spcBef>
                <a:spcPts val="1600"/>
              </a:spcBef>
              <a:spcAft>
                <a:spcPts val="1600"/>
              </a:spcAft>
              <a:buNone/>
            </a:pPr>
            <a:r>
              <a:rPr lang="en" sz="2400">
                <a:solidFill>
                  <a:schemeClr val="dk1"/>
                </a:solidFill>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The love of his life</a:t>
            </a:r>
            <a:endParaRPr>
              <a:solidFill>
                <a:srgbClr val="FFFFFF"/>
              </a:solidFill>
            </a:endParaRPr>
          </a:p>
        </p:txBody>
      </p:sp>
      <p:sp>
        <p:nvSpPr>
          <p:cNvPr id="74" name="Google Shape;74;p16"/>
          <p:cNvSpPr txBox="1"/>
          <p:nvPr>
            <p:ph idx="1" type="body"/>
          </p:nvPr>
        </p:nvSpPr>
        <p:spPr>
          <a:xfrm>
            <a:off x="311700" y="1152475"/>
            <a:ext cx="4201500" cy="3587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sz="1800">
                <a:solidFill>
                  <a:srgbClr val="FFFFFF"/>
                </a:solidFill>
              </a:rPr>
              <a:t>Clive barker met his partner, fashion photographer David Armstrong, in 1996, and the two fell in love. </a:t>
            </a:r>
            <a:r>
              <a:rPr lang="en" sz="600">
                <a:solidFill>
                  <a:srgbClr val="FFFFFF"/>
                </a:solidFill>
              </a:rPr>
              <a:t>						</a:t>
            </a:r>
            <a:endParaRPr sz="6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The couple held a marriage ceremony in 1997. 			</a:t>
            </a:r>
            <a:r>
              <a:rPr lang="en" sz="600">
                <a:solidFill>
                  <a:srgbClr val="FFFFFF"/>
                </a:solidFill>
              </a:rPr>
              <a:t>	</a:t>
            </a:r>
            <a:endParaRPr sz="6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Through this union, Barker has a stepdaughter named Nicole, who was armstrongs daughter from a previous marriage.</a:t>
            </a:r>
            <a:endParaRPr sz="1800">
              <a:solidFill>
                <a:srgbClr val="FFFFFF"/>
              </a:solidFill>
            </a:endParaRPr>
          </a:p>
          <a:p>
            <a:pPr indent="0" lvl="0" marL="0" rtl="0" algn="l">
              <a:spcBef>
                <a:spcPts val="1600"/>
              </a:spcBef>
              <a:spcAft>
                <a:spcPts val="1600"/>
              </a:spcAft>
              <a:buNone/>
            </a:pPr>
            <a:r>
              <a:t/>
            </a:r>
            <a:endParaRPr sz="1800">
              <a:highlight>
                <a:srgbClr val="FFFFFF"/>
              </a:highlight>
            </a:endParaRPr>
          </a:p>
        </p:txBody>
      </p:sp>
      <p:sp>
        <p:nvSpPr>
          <p:cNvPr id="75" name="Google Shape;75;p1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6" name="Google Shape;76;p16"/>
          <p:cNvPicPr preferRelativeResize="0"/>
          <p:nvPr/>
        </p:nvPicPr>
        <p:blipFill>
          <a:blip r:embed="rId3">
            <a:alphaModFix/>
          </a:blip>
          <a:stretch>
            <a:fillRect/>
          </a:stretch>
        </p:blipFill>
        <p:spPr>
          <a:xfrm>
            <a:off x="4485300" y="1152475"/>
            <a:ext cx="4201500" cy="3991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786900"/>
          </a:xfrm>
          <a:prstGeom prst="rect">
            <a:avLst/>
          </a:prstGeom>
        </p:spPr>
        <p:txBody>
          <a:bodyPr anchorCtr="0" anchor="t" bIns="91425" lIns="91425" spcFirstLastPara="1" rIns="91425" wrap="square" tIns="91425">
            <a:noAutofit/>
          </a:bodyPr>
          <a:lstStyle/>
          <a:p>
            <a:pPr indent="457200" lvl="0" marL="2743200" rtl="0" algn="ctr">
              <a:spcBef>
                <a:spcPts val="0"/>
              </a:spcBef>
              <a:spcAft>
                <a:spcPts val="0"/>
              </a:spcAft>
              <a:buNone/>
            </a:pPr>
            <a:r>
              <a:rPr lang="en" sz="4000">
                <a:solidFill>
                  <a:srgbClr val="FFFFFF"/>
                </a:solidFill>
                <a:latin typeface="Times New Roman"/>
                <a:ea typeface="Times New Roman"/>
                <a:cs typeface="Times New Roman"/>
                <a:sym typeface="Times New Roman"/>
              </a:rPr>
              <a:t>Who is Clive Barker</a:t>
            </a:r>
            <a:endParaRPr sz="4000">
              <a:solidFill>
                <a:srgbClr val="FFFFFF"/>
              </a:solidFill>
              <a:latin typeface="Times New Roman"/>
              <a:ea typeface="Times New Roman"/>
              <a:cs typeface="Times New Roman"/>
              <a:sym typeface="Times New Roman"/>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Char char="●"/>
            </a:pPr>
            <a:r>
              <a:rPr lang="en" sz="2400">
                <a:solidFill>
                  <a:srgbClr val="FFFFFF"/>
                </a:solidFill>
              </a:rPr>
              <a:t>He’s an english writer, who wrote comic books, novels, short stories, movies, and plays.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He’s a film director, who directed films that manifested from literature that he wrote.											 				</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He is also a prolific visual artist, who often </a:t>
            </a:r>
            <a:r>
              <a:rPr lang="en" sz="2400">
                <a:solidFill>
                  <a:srgbClr val="FFFFFF"/>
                </a:solidFill>
              </a:rPr>
              <a:t>illustrated</a:t>
            </a:r>
            <a:r>
              <a:rPr lang="en" sz="2400">
                <a:solidFill>
                  <a:srgbClr val="FFFFFF"/>
                </a:solidFill>
              </a:rPr>
              <a:t> his own books.</a:t>
            </a:r>
            <a:endParaRPr sz="2400">
              <a:solidFill>
                <a:srgbClr val="FFFFFF"/>
              </a:solidFill>
            </a:endParaRPr>
          </a:p>
          <a:p>
            <a:pPr indent="0" lvl="0" marL="914400" rtl="0" algn="l">
              <a:spcBef>
                <a:spcPts val="1600"/>
              </a:spcBef>
              <a:spcAft>
                <a:spcPts val="1600"/>
              </a:spcAft>
              <a:buNone/>
            </a:pPr>
            <a:r>
              <a:t/>
            </a:r>
            <a:endParaRPr sz="24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891775" y="445025"/>
            <a:ext cx="8520600" cy="572700"/>
          </a:xfrm>
          <a:prstGeom prst="rect">
            <a:avLst/>
          </a:prstGeom>
        </p:spPr>
        <p:txBody>
          <a:bodyPr anchorCtr="0" anchor="t" bIns="91425" lIns="91425" spcFirstLastPara="1" rIns="91425" wrap="square" tIns="91425">
            <a:noAutofit/>
          </a:bodyPr>
          <a:lstStyle/>
          <a:p>
            <a:pPr indent="457200" lvl="0" marL="457200" rtl="0" algn="ctr">
              <a:spcBef>
                <a:spcPts val="0"/>
              </a:spcBef>
              <a:spcAft>
                <a:spcPts val="0"/>
              </a:spcAft>
              <a:buNone/>
            </a:pPr>
            <a:r>
              <a:rPr lang="en">
                <a:solidFill>
                  <a:srgbClr val="FFFFFF"/>
                </a:solidFill>
                <a:latin typeface="Times New Roman"/>
                <a:ea typeface="Times New Roman"/>
                <a:cs typeface="Times New Roman"/>
                <a:sym typeface="Times New Roman"/>
              </a:rPr>
              <a:t>Who is Clive Barker Cont.</a:t>
            </a:r>
            <a:endParaRPr>
              <a:solidFill>
                <a:srgbClr val="FFFFFF"/>
              </a:solidFill>
              <a:latin typeface="Times New Roman"/>
              <a:ea typeface="Times New Roman"/>
              <a:cs typeface="Times New Roman"/>
              <a:sym typeface="Times New Roman"/>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He attended Dovedale Primary School, on Herondale road in the Mossley Hill district of Liverpool, United Kingdom.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He went on to Quarry Bank High School, on Harthill Road in the Liverpool Suburb of Allerton, United Kingdom.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He also attended the University of Liverpool, where he majored in English and philosophy.</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65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Who and what</a:t>
            </a:r>
            <a:r>
              <a:rPr lang="en" sz="3600">
                <a:solidFill>
                  <a:srgbClr val="FFFFFF"/>
                </a:solidFill>
              </a:rPr>
              <a:t> influenced him</a:t>
            </a:r>
            <a:endParaRPr sz="3600">
              <a:solidFill>
                <a:srgbClr val="FFFFFF"/>
              </a:solidFill>
            </a:endParaRPr>
          </a:p>
        </p:txBody>
      </p:sp>
      <p:sp>
        <p:nvSpPr>
          <p:cNvPr id="94" name="Google Shape;9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Char char="●"/>
            </a:pPr>
            <a:r>
              <a:rPr lang="en" sz="2000">
                <a:solidFill>
                  <a:srgbClr val="FFFFFF"/>
                </a:solidFill>
              </a:rPr>
              <a:t>The informal interactions he had with actors </a:t>
            </a:r>
            <a:r>
              <a:rPr lang="en" sz="2000">
                <a:solidFill>
                  <a:srgbClr val="FFFFFF"/>
                </a:solidFill>
              </a:rPr>
              <a:t>influenced</a:t>
            </a:r>
            <a:r>
              <a:rPr lang="en" sz="2000">
                <a:solidFill>
                  <a:srgbClr val="FFFFFF"/>
                </a:solidFill>
              </a:rPr>
              <a:t> his interest in theatre.</a:t>
            </a:r>
            <a:r>
              <a:rPr lang="en" sz="1000">
                <a:solidFill>
                  <a:srgbClr val="FFFFFF"/>
                </a:solidFill>
              </a:rPr>
              <a:t>																	</a:t>
            </a:r>
            <a:endParaRPr sz="1000">
              <a:solidFill>
                <a:srgbClr val="FFFFFF"/>
              </a:solidFill>
            </a:endParaRPr>
          </a:p>
          <a:p>
            <a:pPr indent="-355600" lvl="0" marL="457200" rtl="0" algn="l">
              <a:spcBef>
                <a:spcPts val="0"/>
              </a:spcBef>
              <a:spcAft>
                <a:spcPts val="0"/>
              </a:spcAft>
              <a:buClr>
                <a:srgbClr val="FFFFFF"/>
              </a:buClr>
              <a:buSzPts val="2000"/>
              <a:buChar char="●"/>
            </a:pPr>
            <a:r>
              <a:rPr lang="en" sz="2000">
                <a:solidFill>
                  <a:srgbClr val="FFFFFF"/>
                </a:solidFill>
              </a:rPr>
              <a:t>Him witnessing a man fall to his death, influenced his fascination with morbid, forbidden sights that inspired him to become a visual artist.					</a:t>
            </a:r>
            <a:r>
              <a:rPr lang="en" sz="1000">
                <a:solidFill>
                  <a:srgbClr val="FFFFFF"/>
                </a:solidFill>
              </a:rPr>
              <a:t>												</a:t>
            </a:r>
            <a:endParaRPr sz="1000">
              <a:solidFill>
                <a:srgbClr val="FFFFFF"/>
              </a:solidFill>
            </a:endParaRPr>
          </a:p>
          <a:p>
            <a:pPr indent="-355600" lvl="0" marL="457200" rtl="0" algn="l">
              <a:spcBef>
                <a:spcPts val="0"/>
              </a:spcBef>
              <a:spcAft>
                <a:spcPts val="0"/>
              </a:spcAft>
              <a:buClr>
                <a:srgbClr val="FFFFFF"/>
              </a:buClr>
              <a:buSzPts val="2000"/>
              <a:buChar char="●"/>
            </a:pPr>
            <a:r>
              <a:rPr lang="en" sz="2000">
                <a:solidFill>
                  <a:srgbClr val="FFFFFF"/>
                </a:solidFill>
              </a:rPr>
              <a:t>As a teen, Barker </a:t>
            </a:r>
            <a:r>
              <a:rPr lang="en" sz="2000">
                <a:solidFill>
                  <a:srgbClr val="FFFFFF"/>
                </a:solidFill>
              </a:rPr>
              <a:t>became</a:t>
            </a:r>
            <a:r>
              <a:rPr lang="en" sz="2000">
                <a:solidFill>
                  <a:srgbClr val="FFFFFF"/>
                </a:solidFill>
              </a:rPr>
              <a:t> an enthusiastic reader of horror fiction, particularly the work of Edgar Allen Poe, which is who influenced his creative work in the horror genre.</a:t>
            </a:r>
            <a:endParaRPr sz="2000">
              <a:solidFill>
                <a:srgbClr val="FFFFFF"/>
              </a:solidFill>
            </a:endParaRPr>
          </a:p>
          <a:p>
            <a:pPr indent="0" lvl="0" marL="457200" rtl="0" algn="l">
              <a:spcBef>
                <a:spcPts val="1600"/>
              </a:spcBef>
              <a:spcAft>
                <a:spcPts val="0"/>
              </a:spcAft>
              <a:buNone/>
            </a:pPr>
            <a:r>
              <a:t/>
            </a:r>
            <a:endParaRPr sz="2000"/>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His writing style</a:t>
            </a:r>
            <a:endParaRPr>
              <a:solidFill>
                <a:srgbClr val="FFFFFF"/>
              </a:solidFill>
            </a:endParaRPr>
          </a:p>
        </p:txBody>
      </p:sp>
      <p:sp>
        <p:nvSpPr>
          <p:cNvPr id="100" name="Google Shape;100;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0" lvl="0" marL="0" rtl="0" algn="ctr">
              <a:spcBef>
                <a:spcPts val="1600"/>
              </a:spcBef>
              <a:spcAft>
                <a:spcPts val="0"/>
              </a:spcAft>
              <a:buNone/>
            </a:pPr>
            <a:r>
              <a:rPr lang="en">
                <a:solidFill>
                  <a:srgbClr val="FFFFFF"/>
                </a:solidFill>
              </a:rPr>
              <a:t>“I feel that horror literature is touching upon the big issues time and time again. Death and life after death, sex after death, insanity, loneliness, anxiety. Horror writers are addressing the deepest concerns of the human condition”</a:t>
            </a:r>
            <a:endParaRPr>
              <a:solidFill>
                <a:srgbClr val="FFFFFF"/>
              </a:solidFill>
            </a:endParaRPr>
          </a:p>
          <a:p>
            <a:pPr indent="0" lvl="0" marL="457200" rtl="0" algn="l">
              <a:spcBef>
                <a:spcPts val="1600"/>
              </a:spcBef>
              <a:spcAft>
                <a:spcPts val="0"/>
              </a:spcAft>
              <a:buNone/>
            </a:pPr>
            <a:r>
              <a:rPr lang="en">
                <a:solidFill>
                  <a:srgbClr val="FFFFFF"/>
                </a:solidFill>
              </a:rPr>
              <a:t>								---Clive Barker</a:t>
            </a:r>
            <a:endParaRPr>
              <a:solidFill>
                <a:srgbClr val="FFFFFF"/>
              </a:solidFill>
            </a:endParaRPr>
          </a:p>
          <a:p>
            <a:pPr indent="0" lvl="0" marL="0" rtl="0" algn="ctr">
              <a:spcBef>
                <a:spcPts val="1600"/>
              </a:spcBef>
              <a:spcAft>
                <a:spcPts val="0"/>
              </a:spcAft>
              <a:buNone/>
            </a:pPr>
            <a:r>
              <a:rPr lang="en">
                <a:solidFill>
                  <a:srgbClr val="FFFFFF"/>
                </a:solidFill>
              </a:rPr>
              <a:t>https://youtu.be/hphykQqVqKo</a:t>
            </a:r>
            <a:endParaRPr>
              <a:solidFill>
                <a:srgbClr val="FFFFFF"/>
              </a:solidFill>
            </a:endParaRPr>
          </a:p>
          <a:p>
            <a:pPr indent="0" lvl="0" marL="0" rtl="0" algn="l">
              <a:spcBef>
                <a:spcPts val="1600"/>
              </a:spcBef>
              <a:spcAft>
                <a:spcPts val="0"/>
              </a:spcAft>
              <a:buNone/>
            </a:pPr>
            <a:r>
              <a:t/>
            </a:r>
            <a:endParaRPr>
              <a:solidFill>
                <a:srgbClr val="CC0000"/>
              </a:solidFill>
            </a:endParaRPr>
          </a:p>
          <a:p>
            <a:pPr indent="0" lvl="0" marL="0" rtl="0" algn="l">
              <a:spcBef>
                <a:spcPts val="1600"/>
              </a:spcBef>
              <a:spcAft>
                <a:spcPts val="0"/>
              </a:spcAft>
              <a:buNone/>
            </a:pPr>
            <a:r>
              <a:t/>
            </a:r>
            <a:endParaRPr>
              <a:solidFill>
                <a:srgbClr val="CC0000"/>
              </a:solidFill>
            </a:endParaRPr>
          </a:p>
          <a:p>
            <a:pPr indent="0" lvl="0" marL="0" rtl="0" algn="l">
              <a:spcBef>
                <a:spcPts val="1600"/>
              </a:spcBef>
              <a:spcAft>
                <a:spcPts val="1600"/>
              </a:spcAft>
              <a:buNone/>
            </a:pPr>
            <a:r>
              <a:t/>
            </a:r>
            <a:endParaRPr>
              <a:solidFill>
                <a:srgbClr val="CC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Influences Cont.</a:t>
            </a:r>
            <a:endParaRPr>
              <a:solidFill>
                <a:srgbClr val="FFFFFF"/>
              </a:solidFill>
            </a:endParaRPr>
          </a:p>
        </p:txBody>
      </p:sp>
      <p:sp>
        <p:nvSpPr>
          <p:cNvPr id="106" name="Google Shape;106;p21"/>
          <p:cNvSpPr txBox="1"/>
          <p:nvPr>
            <p:ph idx="1" type="body"/>
          </p:nvPr>
        </p:nvSpPr>
        <p:spPr>
          <a:xfrm>
            <a:off x="311700" y="1152475"/>
            <a:ext cx="8520600" cy="3651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Herman Melville, who was an american novelist, short story writer,and poet.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Ray Bradbury, who was an American author and screenwriter.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William S. Burroughs, who was an </a:t>
            </a:r>
            <a:r>
              <a:rPr lang="en">
                <a:solidFill>
                  <a:srgbClr val="FFFFFF"/>
                </a:solidFill>
              </a:rPr>
              <a:t>American</a:t>
            </a:r>
            <a:r>
              <a:rPr lang="en">
                <a:solidFill>
                  <a:srgbClr val="FFFFFF"/>
                </a:solidFill>
              </a:rPr>
              <a:t> writer </a:t>
            </a:r>
            <a:r>
              <a:rPr lang="en">
                <a:solidFill>
                  <a:srgbClr val="FFFFFF"/>
                </a:solidFill>
              </a:rPr>
              <a:t>and</a:t>
            </a:r>
            <a:r>
              <a:rPr lang="en">
                <a:solidFill>
                  <a:srgbClr val="FFFFFF"/>
                </a:solidFill>
              </a:rPr>
              <a:t> visual artist.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William Blake, who was an English poet, painter, and printmaker.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Jean Cocteau, who was a French poet, writer, designer, </a:t>
            </a:r>
            <a:r>
              <a:rPr lang="en">
                <a:solidFill>
                  <a:srgbClr val="FFFFFF"/>
                </a:solidFill>
              </a:rPr>
              <a:t>playwright</a:t>
            </a:r>
            <a:r>
              <a:rPr lang="en">
                <a:solidFill>
                  <a:srgbClr val="FFFFFF"/>
                </a:solidFill>
              </a:rPr>
              <a:t>, artist, and filmmaker.</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