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1" r:id="rId5"/>
    <p:sldId id="265" r:id="rId6"/>
    <p:sldId id="263" r:id="rId7"/>
    <p:sldId id="264" r:id="rId8"/>
    <p:sldId id="266" r:id="rId9"/>
    <p:sldId id="267" r:id="rId10"/>
    <p:sldId id="259" r:id="rId11"/>
    <p:sldId id="268" r:id="rId12"/>
    <p:sldId id="270"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8150"/>
    <a:srgbClr val="13B1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B02A7A-0E79-4B17-8AFD-8E861433AEEB}" v="20" dt="2026-04-07T18:52:25.9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0" d="100"/>
          <a:sy n="80" d="100"/>
        </p:scale>
        <p:origin x="102" y="2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4/7/2026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4/7/2026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4/7/2026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4/7/2026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4/7/2026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4/7/2026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4/7/2026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4/7/2026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4/7/2026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4/7/2026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4/7/2026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4/7/2026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4/7/2026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4/7/2026</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4/7/2026</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4/7/2026</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4/7/2026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4/7/2026</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hyperlink" Target="https://www.nj.gov/dca/news/news/2023/20231113.shtml" TargetMode="External"/><Relationship Id="rId3" Type="http://schemas.openxmlformats.org/officeDocument/2006/relationships/slideLayout" Target="../slideLayouts/slideLayout2.xml"/><Relationship Id="rId7" Type="http://schemas.openxmlformats.org/officeDocument/2006/relationships/hyperlink" Target="https://nlihc.org/sites/default/files/oor/2025_OOR-New-Jersey.pdf"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shelterforce.org/2025/08/22/fifty-years-after-mount-laurel-is-affordable-housing-finally-gaining-ground-in-new-jersey/" TargetMode="External"/><Relationship Id="rId5" Type="http://schemas.openxmlformats.org/officeDocument/2006/relationships/hyperlink" Target="https://www.nj.gov/dca/dhcr/offices/pdf/2025-2029Consolidated_Plan-and-2025Annual-Plan-Public.pdf" TargetMode="External"/><Relationship Id="rId4" Type="http://schemas.openxmlformats.org/officeDocument/2006/relationships/hyperlink" Target="https://doi.org/10.1186/s12889-024-19850-7" TargetMode="External"/><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hyperlink" Target="https://capitalcurrent.ca/covid-19-homelessness-create-a-vicious-cycle-of-suffering/" TargetMode="Externa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4.xml"/><Relationship Id="rId7" Type="http://schemas.openxmlformats.org/officeDocument/2006/relationships/hyperlink" Target="https://www.flickr.com/photos/ursusdave/49063073847/"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jpg"/><Relationship Id="rId5" Type="http://schemas.openxmlformats.org/officeDocument/2006/relationships/hyperlink" Target="https://www.self.inc/info/homelessness-in-the-us-report/" TargetMode="External"/><Relationship Id="rId10" Type="http://schemas.openxmlformats.org/officeDocument/2006/relationships/image" Target="../media/image6.png"/><Relationship Id="rId4" Type="http://schemas.openxmlformats.org/officeDocument/2006/relationships/image" Target="../media/image8.jpg"/><Relationship Id="rId9" Type="http://schemas.openxmlformats.org/officeDocument/2006/relationships/hyperlink" Target="https://forevermui.blogspot.com/2014/10/BlogActionDayInequality.html"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596B4-5C4B-4C75-8541-E14EB508413E}"/>
              </a:ext>
            </a:extLst>
          </p:cNvPr>
          <p:cNvSpPr>
            <a:spLocks noGrp="1"/>
          </p:cNvSpPr>
          <p:nvPr>
            <p:ph type="ctrTitle"/>
          </p:nvPr>
        </p:nvSpPr>
        <p:spPr/>
        <p:txBody>
          <a:bodyPr/>
          <a:lstStyle/>
          <a:p>
            <a:pPr algn="ctr"/>
            <a:r>
              <a:rPr lang="en-US" dirty="0"/>
              <a:t>Homelessness Social Issue Presentation</a:t>
            </a:r>
          </a:p>
        </p:txBody>
      </p:sp>
      <p:sp>
        <p:nvSpPr>
          <p:cNvPr id="3" name="Subtitle 2">
            <a:extLst>
              <a:ext uri="{FF2B5EF4-FFF2-40B4-BE49-F238E27FC236}">
                <a16:creationId xmlns:a16="http://schemas.microsoft.com/office/drawing/2014/main" id="{004AAD1C-EC95-471A-9BAF-6C47BB1A0595}"/>
              </a:ext>
            </a:extLst>
          </p:cNvPr>
          <p:cNvSpPr>
            <a:spLocks noGrp="1"/>
          </p:cNvSpPr>
          <p:nvPr>
            <p:ph type="subTitle" idx="1"/>
          </p:nvPr>
        </p:nvSpPr>
        <p:spPr/>
        <p:txBody>
          <a:bodyPr/>
          <a:lstStyle/>
          <a:p>
            <a:pPr algn="r"/>
            <a:r>
              <a:rPr lang="en-US" i="1" dirty="0">
                <a:latin typeface="Times New Roman" panose="02020603050405020304" pitchFamily="18" charset="0"/>
                <a:cs typeface="Times New Roman" panose="02020603050405020304" pitchFamily="18" charset="0"/>
              </a:rPr>
              <a:t>By DALLIE Shell</a:t>
            </a:r>
          </a:p>
          <a:p>
            <a:pPr algn="r"/>
            <a:r>
              <a:rPr lang="en-US" i="1" dirty="0">
                <a:latin typeface="Times New Roman" panose="02020603050405020304" pitchFamily="18" charset="0"/>
                <a:cs typeface="Times New Roman" panose="02020603050405020304" pitchFamily="18" charset="0"/>
              </a:rPr>
              <a:t>Rutgers university-</a:t>
            </a:r>
            <a:r>
              <a:rPr lang="en-US" i="1" dirty="0" err="1">
                <a:latin typeface="Times New Roman" panose="02020603050405020304" pitchFamily="18" charset="0"/>
                <a:cs typeface="Times New Roman" panose="02020603050405020304" pitchFamily="18" charset="0"/>
              </a:rPr>
              <a:t>newark</a:t>
            </a:r>
            <a:endParaRPr lang="en-US" i="1" dirty="0">
              <a:latin typeface="Times New Roman" panose="02020603050405020304" pitchFamily="18" charset="0"/>
              <a:cs typeface="Times New Roman" panose="02020603050405020304" pitchFamily="18" charset="0"/>
            </a:endParaRPr>
          </a:p>
        </p:txBody>
      </p:sp>
      <p:pic>
        <p:nvPicPr>
          <p:cNvPr id="4" name="first slide">
            <a:hlinkClick r:id="" action="ppaction://media"/>
            <a:extLst>
              <a:ext uri="{FF2B5EF4-FFF2-40B4-BE49-F238E27FC236}">
                <a16:creationId xmlns:a16="http://schemas.microsoft.com/office/drawing/2014/main" id="{1B9ECA5A-0677-80EC-D001-B314BA7AF5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177883" y="4903290"/>
            <a:ext cx="609600" cy="609600"/>
          </a:xfrm>
          <a:prstGeom prst="rect">
            <a:avLst/>
          </a:prstGeom>
        </p:spPr>
      </p:pic>
    </p:spTree>
    <p:extLst>
      <p:ext uri="{BB962C8B-B14F-4D97-AF65-F5344CB8AC3E}">
        <p14:creationId xmlns:p14="http://schemas.microsoft.com/office/powerpoint/2010/main" val="633876136"/>
      </p:ext>
    </p:extLst>
  </p:cSld>
  <p:clrMapOvr>
    <a:masterClrMapping/>
  </p:clrMapOvr>
  <p:transition spd="slow" advTm="51506">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5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46F70-8194-4D40-8213-8BAE8E45BAFA}"/>
              </a:ext>
            </a:extLst>
          </p:cNvPr>
          <p:cNvSpPr>
            <a:spLocks noGrp="1"/>
          </p:cNvSpPr>
          <p:nvPr>
            <p:ph type="title"/>
          </p:nvPr>
        </p:nvSpPr>
        <p:spPr/>
        <p:txBody>
          <a:bodyPr/>
          <a:lstStyle/>
          <a:p>
            <a:pPr algn="ctr"/>
            <a:r>
              <a:rPr lang="en-US" dirty="0"/>
              <a:t>References</a:t>
            </a:r>
          </a:p>
        </p:txBody>
      </p:sp>
      <p:sp>
        <p:nvSpPr>
          <p:cNvPr id="3" name="Content Placeholder 2">
            <a:extLst>
              <a:ext uri="{FF2B5EF4-FFF2-40B4-BE49-F238E27FC236}">
                <a16:creationId xmlns:a16="http://schemas.microsoft.com/office/drawing/2014/main" id="{8A0E062C-C253-4588-A55D-0A7BE2BDF738}"/>
              </a:ext>
            </a:extLst>
          </p:cNvPr>
          <p:cNvSpPr>
            <a:spLocks noGrp="1"/>
          </p:cNvSpPr>
          <p:nvPr>
            <p:ph idx="1"/>
          </p:nvPr>
        </p:nvSpPr>
        <p:spPr>
          <a:xfrm>
            <a:off x="1103312" y="1126273"/>
            <a:ext cx="8946541" cy="5122127"/>
          </a:xfrm>
        </p:spPr>
        <p:txBody>
          <a:bodyPr>
            <a:noAutofit/>
          </a:bodyPr>
          <a:lstStyle/>
          <a:p>
            <a:pPr latinLnBrk="1"/>
            <a:r>
              <a:rPr lang="en-US" sz="1200" dirty="0">
                <a:latin typeface="Times New Roman" panose="02020603050405020304" pitchFamily="18" charset="0"/>
                <a:cs typeface="Times New Roman" panose="02020603050405020304" pitchFamily="18" charset="0"/>
              </a:rPr>
              <a:t>Murray, T. A., </a:t>
            </a:r>
            <a:r>
              <a:rPr lang="en-US" sz="1200" dirty="0" err="1">
                <a:latin typeface="Times New Roman" panose="02020603050405020304" pitchFamily="18" charset="0"/>
                <a:cs typeface="Times New Roman" panose="02020603050405020304" pitchFamily="18" charset="0"/>
              </a:rPr>
              <a:t>Breakey</a:t>
            </a:r>
            <a:r>
              <a:rPr lang="en-US" sz="1200" dirty="0">
                <a:latin typeface="Times New Roman" panose="02020603050405020304" pitchFamily="18" charset="0"/>
                <a:cs typeface="Times New Roman" panose="02020603050405020304" pitchFamily="18" charset="0"/>
              </a:rPr>
              <a:t>, S., Coleman, C. L., Gomes, M. G., Nguyen-Truong, C., Connor, A. L. &amp; </a:t>
            </a:r>
            <a:r>
              <a:rPr lang="en-US" sz="1200" dirty="0" err="1">
                <a:latin typeface="Times New Roman" panose="02020603050405020304" pitchFamily="18" charset="0"/>
                <a:cs typeface="Times New Roman" panose="02020603050405020304" pitchFamily="18" charset="0"/>
              </a:rPr>
              <a:t>Angosta</a:t>
            </a:r>
            <a:r>
              <a:rPr lang="en-US" sz="1200" dirty="0">
                <a:latin typeface="Times New Roman" panose="02020603050405020304" pitchFamily="18" charset="0"/>
                <a:cs typeface="Times New Roman" panose="02020603050405020304" pitchFamily="18" charset="0"/>
              </a:rPr>
              <a:t>, A. D. (2026). </a:t>
            </a:r>
            <a:r>
              <a:rPr lang="en-US" sz="1200" i="1" dirty="0">
                <a:latin typeface="Times New Roman" panose="02020603050405020304" pitchFamily="18" charset="0"/>
                <a:cs typeface="Times New Roman" panose="02020603050405020304" pitchFamily="18" charset="0"/>
              </a:rPr>
              <a:t>Structural violence, population health, and health equity</a:t>
            </a:r>
            <a:r>
              <a:rPr lang="en-US" sz="1200" dirty="0">
                <a:latin typeface="Times New Roman" panose="02020603050405020304" pitchFamily="18" charset="0"/>
                <a:cs typeface="Times New Roman" panose="02020603050405020304" pitchFamily="18" charset="0"/>
              </a:rPr>
              <a:t>. Nursing Outlook 74(2). https://doi.org/10.1016/j.outlook.2026.102691</a:t>
            </a:r>
          </a:p>
          <a:p>
            <a:pPr latinLnBrk="1"/>
            <a:r>
              <a:rPr lang="en-US" sz="1200" dirty="0">
                <a:latin typeface="Times New Roman" panose="02020603050405020304" pitchFamily="18" charset="0"/>
                <a:cs typeface="Times New Roman" panose="02020603050405020304" pitchFamily="18" charset="0"/>
              </a:rPr>
              <a:t>Horton, J. (February 6, 2023). </a:t>
            </a:r>
            <a:r>
              <a:rPr lang="en-US" sz="1200" i="1" dirty="0">
                <a:latin typeface="Times New Roman" panose="02020603050405020304" pitchFamily="18" charset="0"/>
                <a:cs typeface="Times New Roman" panose="02020603050405020304" pitchFamily="18" charset="0"/>
              </a:rPr>
              <a:t>State Approaches to Address Homelessness and Increase Affordable Housing</a:t>
            </a:r>
            <a:r>
              <a:rPr lang="en-US" sz="1200" dirty="0">
                <a:latin typeface="Times New Roman" panose="02020603050405020304" pitchFamily="18" charset="0"/>
                <a:cs typeface="Times New Roman" panose="02020603050405020304" pitchFamily="18" charset="0"/>
              </a:rPr>
              <a:t>. The Council of State Governments. https://www.csg.org/2023/02/07/state-approaches-to-address-homelessness-and-increase-affordable-housing/</a:t>
            </a:r>
          </a:p>
          <a:p>
            <a:pPr latinLnBrk="1"/>
            <a:r>
              <a:rPr lang="en-US" sz="1200" dirty="0" err="1">
                <a:latin typeface="Times New Roman" panose="02020603050405020304" pitchFamily="18" charset="0"/>
                <a:cs typeface="Times New Roman" panose="02020603050405020304" pitchFamily="18" charset="0"/>
              </a:rPr>
              <a:t>Lachaud</a:t>
            </a:r>
            <a:r>
              <a:rPr lang="en-US" sz="1200" dirty="0">
                <a:latin typeface="Times New Roman" panose="02020603050405020304" pitchFamily="18" charset="0"/>
                <a:cs typeface="Times New Roman" panose="02020603050405020304" pitchFamily="18" charset="0"/>
              </a:rPr>
              <a:t>, J., Yusuf, A. A., </a:t>
            </a:r>
            <a:r>
              <a:rPr lang="en-US" sz="1200" dirty="0" err="1">
                <a:latin typeface="Times New Roman" panose="02020603050405020304" pitchFamily="18" charset="0"/>
                <a:cs typeface="Times New Roman" panose="02020603050405020304" pitchFamily="18" charset="0"/>
              </a:rPr>
              <a:t>Maelzer</a:t>
            </a:r>
            <a:r>
              <a:rPr lang="en-US" sz="1200" dirty="0">
                <a:latin typeface="Times New Roman" panose="02020603050405020304" pitchFamily="18" charset="0"/>
                <a:cs typeface="Times New Roman" panose="02020603050405020304" pitchFamily="18" charset="0"/>
              </a:rPr>
              <a:t>, F., Perri, M., </a:t>
            </a:r>
            <a:r>
              <a:rPr lang="en-US" sz="1200" dirty="0" err="1">
                <a:latin typeface="Times New Roman" panose="02020603050405020304" pitchFamily="18" charset="0"/>
                <a:cs typeface="Times New Roman" panose="02020603050405020304" pitchFamily="18" charset="0"/>
              </a:rPr>
              <a:t>Gogosis</a:t>
            </a:r>
            <a:r>
              <a:rPr lang="en-US" sz="1200" dirty="0">
                <a:latin typeface="Times New Roman" panose="02020603050405020304" pitchFamily="18" charset="0"/>
                <a:cs typeface="Times New Roman" panose="02020603050405020304" pitchFamily="18" charset="0"/>
              </a:rPr>
              <a:t>, E., Ziegler, C., Mejia-</a:t>
            </a:r>
            <a:r>
              <a:rPr lang="en-US" sz="1200" dirty="0" err="1">
                <a:latin typeface="Times New Roman" panose="02020603050405020304" pitchFamily="18" charset="0"/>
                <a:cs typeface="Times New Roman" panose="02020603050405020304" pitchFamily="18" charset="0"/>
              </a:rPr>
              <a:t>Lancheros</a:t>
            </a:r>
            <a:r>
              <a:rPr lang="en-US" sz="1200" dirty="0">
                <a:latin typeface="Times New Roman" panose="02020603050405020304" pitchFamily="18" charset="0"/>
                <a:cs typeface="Times New Roman" panose="02020603050405020304" pitchFamily="18" charset="0"/>
              </a:rPr>
              <a:t>, C. &amp; Hwang, S. W. (2024). </a:t>
            </a:r>
            <a:r>
              <a:rPr lang="en-US" sz="1200" i="1" dirty="0">
                <a:latin typeface="Times New Roman" panose="02020603050405020304" pitchFamily="18" charset="0"/>
                <a:cs typeface="Times New Roman" panose="02020603050405020304" pitchFamily="18" charset="0"/>
              </a:rPr>
              <a:t>Social isolation and loneliness among people living with experience of homelessness: a scoping review</a:t>
            </a:r>
            <a:r>
              <a:rPr lang="en-US" sz="1200" dirty="0">
                <a:latin typeface="Times New Roman" panose="02020603050405020304" pitchFamily="18" charset="0"/>
                <a:cs typeface="Times New Roman" panose="02020603050405020304" pitchFamily="18" charset="0"/>
              </a:rPr>
              <a:t>. BMC Public Health 24. </a:t>
            </a:r>
            <a:r>
              <a:rPr lang="en-US" sz="1200" dirty="0">
                <a:latin typeface="Times New Roman" panose="02020603050405020304" pitchFamily="18" charset="0"/>
                <a:cs typeface="Times New Roman" panose="02020603050405020304" pitchFamily="18" charset="0"/>
                <a:hlinkClick r:id="rId4"/>
              </a:rPr>
              <a:t>https://doi.org/10.1186/s12889-024-19850-7</a:t>
            </a:r>
            <a:endParaRPr lang="en-US" sz="1200" dirty="0">
              <a:latin typeface="Times New Roman" panose="02020603050405020304" pitchFamily="18" charset="0"/>
              <a:cs typeface="Times New Roman" panose="02020603050405020304" pitchFamily="18" charset="0"/>
            </a:endParaRPr>
          </a:p>
          <a:p>
            <a:pPr latinLnBrk="1"/>
            <a:r>
              <a:rPr lang="en-US" sz="1200" i="1" dirty="0">
                <a:latin typeface="Times New Roman" panose="02020603050405020304" pitchFamily="18" charset="0"/>
                <a:cs typeface="Times New Roman" panose="02020603050405020304" pitchFamily="18" charset="0"/>
              </a:rPr>
              <a:t>2025-2029 Consolidated Plan and 2025 Annual Plan Public</a:t>
            </a:r>
            <a:r>
              <a:rPr lang="en-US" sz="12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hlinkClick r:id="rId5"/>
              </a:rPr>
              <a:t>https://www.nj.gov/dca/dhcr/offices/pdf/2025-2029Consolidated_Plan-and-2025Annual-Plan-Public.pdf</a:t>
            </a:r>
            <a:endParaRPr lang="en-US" sz="1200" dirty="0">
              <a:latin typeface="Times New Roman" panose="02020603050405020304" pitchFamily="18" charset="0"/>
              <a:cs typeface="Times New Roman" panose="02020603050405020304" pitchFamily="18" charset="0"/>
            </a:endParaRPr>
          </a:p>
          <a:p>
            <a:pPr latinLnBrk="1"/>
            <a:r>
              <a:rPr lang="en-US" sz="1200" dirty="0" err="1">
                <a:latin typeface="Times New Roman" panose="02020603050405020304" pitchFamily="18" charset="0"/>
                <a:cs typeface="Times New Roman" panose="02020603050405020304" pitchFamily="18" charset="0"/>
              </a:rPr>
              <a:t>DiFilippo</a:t>
            </a:r>
            <a:r>
              <a:rPr lang="en-US" sz="1200" dirty="0">
                <a:latin typeface="Times New Roman" panose="02020603050405020304" pitchFamily="18" charset="0"/>
                <a:cs typeface="Times New Roman" panose="02020603050405020304" pitchFamily="18" charset="0"/>
              </a:rPr>
              <a:t>, D. (October 21, 2024). </a:t>
            </a:r>
            <a:r>
              <a:rPr lang="en-US" sz="1200" i="1" dirty="0">
                <a:latin typeface="Times New Roman" panose="02020603050405020304" pitchFamily="18" charset="0"/>
                <a:cs typeface="Times New Roman" panose="02020603050405020304" pitchFamily="18" charset="0"/>
              </a:rPr>
              <a:t>Homelessness continues climbing in New Jersey, new annual count shows</a:t>
            </a:r>
            <a:r>
              <a:rPr lang="en-US" sz="1200" dirty="0">
                <a:latin typeface="Times New Roman" panose="02020603050405020304" pitchFamily="18" charset="0"/>
                <a:cs typeface="Times New Roman" panose="02020603050405020304" pitchFamily="18" charset="0"/>
              </a:rPr>
              <a:t>. New Jersey Monitor. https://newjerseymonitor.com/2024/10/22/homelessness-continues-climbing-in-new-jersey-new-annual-count-shows/</a:t>
            </a:r>
          </a:p>
          <a:p>
            <a:pPr latinLnBrk="1"/>
            <a:r>
              <a:rPr lang="en-US" sz="1200" dirty="0">
                <a:latin typeface="Times New Roman" panose="02020603050405020304" pitchFamily="18" charset="0"/>
                <a:cs typeface="Times New Roman" panose="02020603050405020304" pitchFamily="18" charset="0"/>
              </a:rPr>
              <a:t>(January 23, 2024). </a:t>
            </a:r>
            <a:r>
              <a:rPr lang="en-US" sz="1200" i="1" dirty="0">
                <a:latin typeface="Times New Roman" panose="02020603050405020304" pitchFamily="18" charset="0"/>
                <a:cs typeface="Times New Roman" panose="02020603050405020304" pitchFamily="18" charset="0"/>
              </a:rPr>
              <a:t>Homelessness in New Jersey- by the Numbers</a:t>
            </a:r>
            <a:r>
              <a:rPr lang="en-US" sz="1200" dirty="0">
                <a:latin typeface="Times New Roman" panose="02020603050405020304" pitchFamily="18" charset="0"/>
                <a:cs typeface="Times New Roman" panose="02020603050405020304" pitchFamily="18" charset="0"/>
              </a:rPr>
              <a:t>. NJ 2-1-1 Partnership. https://nj211.org/homeless-in-new-jersey-by-the-numbers</a:t>
            </a:r>
          </a:p>
          <a:p>
            <a:pPr latinLnBrk="1"/>
            <a:r>
              <a:rPr lang="en-US" sz="1200" dirty="0">
                <a:latin typeface="Times New Roman" panose="02020603050405020304" pitchFamily="18" charset="0"/>
                <a:cs typeface="Times New Roman" panose="02020603050405020304" pitchFamily="18" charset="0"/>
              </a:rPr>
              <a:t>(August 21, 2025). </a:t>
            </a:r>
            <a:r>
              <a:rPr lang="en-US" sz="1200" i="1" dirty="0">
                <a:latin typeface="Times New Roman" panose="02020603050405020304" pitchFamily="18" charset="0"/>
                <a:cs typeface="Times New Roman" panose="02020603050405020304" pitchFamily="18" charset="0"/>
              </a:rPr>
              <a:t>Is Affordable Housing Finally Gaining Ground in New Jersey?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Shelterforce</a:t>
            </a:r>
            <a:r>
              <a:rPr lang="en-US" sz="12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hlinkClick r:id="rId6"/>
              </a:rPr>
              <a:t>https://shelterforce.org/2025/08/22/fifty-years-after-mount-laurel-is-affordable-housing-finally-gaining-ground-in-new-jersey/</a:t>
            </a:r>
            <a:endParaRPr lang="en-US" sz="1200" dirty="0">
              <a:latin typeface="Times New Roman" panose="02020603050405020304" pitchFamily="18" charset="0"/>
              <a:cs typeface="Times New Roman" panose="02020603050405020304" pitchFamily="18" charset="0"/>
            </a:endParaRPr>
          </a:p>
          <a:p>
            <a:pPr latinLnBrk="1"/>
            <a:r>
              <a:rPr lang="en-US" sz="1200" i="1" dirty="0">
                <a:latin typeface="Times New Roman" panose="02020603050405020304" pitchFamily="18" charset="0"/>
                <a:cs typeface="Times New Roman" panose="02020603050405020304" pitchFamily="18" charset="0"/>
              </a:rPr>
              <a:t>Out of Reach New Jersey 2025</a:t>
            </a:r>
            <a:r>
              <a:rPr lang="en-US" sz="12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hlinkClick r:id="rId7"/>
              </a:rPr>
              <a:t>https://nlihc.org/sites/default/files/oor/2025_OOR-New-Jersey.pdf</a:t>
            </a:r>
            <a:endParaRPr lang="en-US" sz="1200" dirty="0">
              <a:latin typeface="Times New Roman" panose="02020603050405020304" pitchFamily="18" charset="0"/>
              <a:cs typeface="Times New Roman" panose="02020603050405020304" pitchFamily="18" charset="0"/>
            </a:endParaRPr>
          </a:p>
          <a:p>
            <a:pPr latinLnBrk="1"/>
            <a:r>
              <a:rPr lang="en-US" sz="1200" dirty="0">
                <a:latin typeface="Times New Roman" panose="02020603050405020304" pitchFamily="18" charset="0"/>
                <a:cs typeface="Times New Roman" panose="02020603050405020304" pitchFamily="18" charset="0"/>
              </a:rPr>
              <a:t>(November 12, 2023). </a:t>
            </a:r>
            <a:r>
              <a:rPr lang="en-US" sz="1200" i="1" dirty="0">
                <a:latin typeface="Times New Roman" panose="02020603050405020304" pitchFamily="18" charset="0"/>
                <a:cs typeface="Times New Roman" panose="02020603050405020304" pitchFamily="18" charset="0"/>
              </a:rPr>
              <a:t>New Jersey Department of Community Affairs | DCA’s Office of Homelessness Prevention Announces Significant Progress in Reducing and Preventing Homelessness</a:t>
            </a:r>
            <a:r>
              <a:rPr lang="en-US" sz="1200" dirty="0">
                <a:latin typeface="Times New Roman" panose="02020603050405020304" pitchFamily="18" charset="0"/>
                <a:cs typeface="Times New Roman" panose="02020603050405020304" pitchFamily="18" charset="0"/>
              </a:rPr>
              <a:t>. New Jersey Department of Community Affairs. </a:t>
            </a:r>
            <a:r>
              <a:rPr lang="en-US" sz="1200" dirty="0">
                <a:latin typeface="Times New Roman" panose="02020603050405020304" pitchFamily="18" charset="0"/>
                <a:cs typeface="Times New Roman" panose="02020603050405020304" pitchFamily="18" charset="0"/>
                <a:hlinkClick r:id="rId8"/>
              </a:rPr>
              <a:t>https://www.nj.gov/dca/news/news/2023/20231113.shtml</a:t>
            </a:r>
            <a:endParaRPr lang="en-US" sz="1200" dirty="0">
              <a:latin typeface="Times New Roman" panose="02020603050405020304" pitchFamily="18" charset="0"/>
              <a:cs typeface="Times New Roman" panose="02020603050405020304" pitchFamily="18" charset="0"/>
            </a:endParaRPr>
          </a:p>
          <a:p>
            <a:pPr latinLnBrk="1"/>
            <a:r>
              <a:rPr lang="en-US" sz="1200" dirty="0">
                <a:latin typeface="Times New Roman" panose="02020603050405020304" pitchFamily="18" charset="0"/>
                <a:cs typeface="Times New Roman" panose="02020603050405020304" pitchFamily="18" charset="0"/>
              </a:rPr>
              <a:t>(July 27, 2021). </a:t>
            </a:r>
            <a:r>
              <a:rPr lang="en-US" sz="1200" i="1" dirty="0">
                <a:latin typeface="Times New Roman" panose="02020603050405020304" pitchFamily="18" charset="0"/>
                <a:cs typeface="Times New Roman" panose="02020603050405020304" pitchFamily="18" charset="0"/>
              </a:rPr>
              <a:t>Housing Crisis vs Wage Crisis - NLIHC Out of Reach Report - High Cost of Housing</a:t>
            </a:r>
            <a:r>
              <a:rPr lang="en-US" sz="1200" dirty="0">
                <a:latin typeface="Times New Roman" panose="02020603050405020304" pitchFamily="18" charset="0"/>
                <a:cs typeface="Times New Roman" panose="02020603050405020304" pitchFamily="18" charset="0"/>
              </a:rPr>
              <a:t>. New Jersey Housing and Mortgage Finance Agency. https://www.nj.gov/dca/hmfa/about/pressreleases/2021/20210728.shtml</a:t>
            </a:r>
          </a:p>
          <a:p>
            <a:pPr marL="0" indent="0">
              <a:buNone/>
            </a:pPr>
            <a:endParaRPr lang="en-US" sz="1200" dirty="0">
              <a:latin typeface="Times New Roman" panose="02020603050405020304" pitchFamily="18" charset="0"/>
              <a:cs typeface="Times New Roman" panose="02020603050405020304" pitchFamily="18" charset="0"/>
            </a:endParaRPr>
          </a:p>
        </p:txBody>
      </p:sp>
      <p:pic>
        <p:nvPicPr>
          <p:cNvPr id="4" name="Recorded Sound">
            <a:hlinkClick r:id="" action="ppaction://media"/>
            <a:extLst>
              <a:ext uri="{FF2B5EF4-FFF2-40B4-BE49-F238E27FC236}">
                <a16:creationId xmlns:a16="http://schemas.microsoft.com/office/drawing/2014/main" id="{3DC55FE2-32FE-4397-FB0B-10783A69B2D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906322" y="516673"/>
            <a:ext cx="609600" cy="609600"/>
          </a:xfrm>
          <a:prstGeom prst="rect">
            <a:avLst/>
          </a:prstGeom>
        </p:spPr>
      </p:pic>
    </p:spTree>
    <p:extLst>
      <p:ext uri="{BB962C8B-B14F-4D97-AF65-F5344CB8AC3E}">
        <p14:creationId xmlns:p14="http://schemas.microsoft.com/office/powerpoint/2010/main" val="4156353197"/>
      </p:ext>
    </p:extLst>
  </p:cSld>
  <p:clrMapOvr>
    <a:masterClrMapping/>
  </p:clrMapOvr>
  <mc:AlternateContent xmlns:mc="http://schemas.openxmlformats.org/markup-compatibility/2006">
    <mc:Choice xmlns:p14="http://schemas.microsoft.com/office/powerpoint/2010/main" Requires="p14">
      <p:transition spd="slow" p14:dur="1200" advTm="31490">
        <p:dissolve/>
      </p:transition>
    </mc:Choice>
    <mc:Fallback>
      <p:transition spd="slow" advTm="3149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7E4C3-B516-1E1A-3F87-E5340F9F4A6B}"/>
              </a:ext>
            </a:extLst>
          </p:cNvPr>
          <p:cNvSpPr>
            <a:spLocks noGrp="1"/>
          </p:cNvSpPr>
          <p:nvPr>
            <p:ph type="title"/>
          </p:nvPr>
        </p:nvSpPr>
        <p:spPr/>
        <p:txBody>
          <a:bodyPr/>
          <a:lstStyle/>
          <a:p>
            <a:pPr algn="ctr"/>
            <a:r>
              <a:rPr lang="en-US" dirty="0"/>
              <a:t>References Cont.</a:t>
            </a:r>
          </a:p>
        </p:txBody>
      </p:sp>
      <p:sp>
        <p:nvSpPr>
          <p:cNvPr id="3" name="Content Placeholder 2">
            <a:extLst>
              <a:ext uri="{FF2B5EF4-FFF2-40B4-BE49-F238E27FC236}">
                <a16:creationId xmlns:a16="http://schemas.microsoft.com/office/drawing/2014/main" id="{1628E7B6-8415-5964-F14A-9F32061C6E5B}"/>
              </a:ext>
            </a:extLst>
          </p:cNvPr>
          <p:cNvSpPr>
            <a:spLocks noGrp="1"/>
          </p:cNvSpPr>
          <p:nvPr>
            <p:ph idx="1"/>
          </p:nvPr>
        </p:nvSpPr>
        <p:spPr/>
        <p:txBody>
          <a:bodyPr>
            <a:normAutofit fontScale="85000" lnSpcReduction="10000"/>
          </a:bodyPr>
          <a:lstStyle/>
          <a:p>
            <a:pPr>
              <a:buSzPct val="10000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Monarch Housing Associates. (2024). New Jersey 2024 Point-in-Time Count.</a:t>
            </a:r>
          </a:p>
          <a:p>
            <a:pPr>
              <a:buSzPct val="10000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National Alliance to End Homelessness. (2025). New Jersey fact sheet using 2024 HUD Point-in-Time data.</a:t>
            </a:r>
          </a:p>
          <a:p>
            <a:pPr>
              <a:buSzPct val="10000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National Low Income Housing Coalition. (2025). Out of Reach: New Jersey.</a:t>
            </a:r>
          </a:p>
          <a:p>
            <a:pPr>
              <a:buSzPct val="10000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National Low Income Housing Coalition. (2026). New Jersey Housing Profile / housing needs by state.</a:t>
            </a:r>
          </a:p>
          <a:p>
            <a:pPr>
              <a:buSzPct val="10000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New Jersey Department of Community Affairs. Housing Assistance and Office of Homelessness Prevention pages.</a:t>
            </a:r>
          </a:p>
          <a:p>
            <a:pPr>
              <a:buSzPct val="10000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New Jersey Department of Education. McKinney-Vento Education for Homeless Children and Youth Program.</a:t>
            </a:r>
          </a:p>
          <a:p>
            <a:pPr>
              <a:buSzPct val="10000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New Jersey Department of Education. Statewide homeless student counts by county, 2023-2024.</a:t>
            </a:r>
          </a:p>
          <a:p>
            <a:pPr>
              <a:buSzPct val="10000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U.S. Department of Housing and Urban Development. 2024 Annual Homelessness Assessment Report (AHAR) Part 1.</a:t>
            </a:r>
          </a:p>
          <a:p>
            <a:pPr>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p:txBody>
      </p:sp>
      <p:pic>
        <p:nvPicPr>
          <p:cNvPr id="7" name="Recorded Sound">
            <a:hlinkClick r:id="" action="ppaction://media"/>
            <a:extLst>
              <a:ext uri="{FF2B5EF4-FFF2-40B4-BE49-F238E27FC236}">
                <a16:creationId xmlns:a16="http://schemas.microsoft.com/office/drawing/2014/main" id="{D16A7302-F41F-00B0-47D2-C6E8ABE9EA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96726" y="543383"/>
            <a:ext cx="609600" cy="609600"/>
          </a:xfrm>
          <a:prstGeom prst="rect">
            <a:avLst/>
          </a:prstGeom>
        </p:spPr>
      </p:pic>
    </p:spTree>
    <p:extLst>
      <p:ext uri="{BB962C8B-B14F-4D97-AF65-F5344CB8AC3E}">
        <p14:creationId xmlns:p14="http://schemas.microsoft.com/office/powerpoint/2010/main" val="3163896502"/>
      </p:ext>
    </p:extLst>
  </p:cSld>
  <p:clrMapOvr>
    <a:masterClrMapping/>
  </p:clrMapOvr>
  <mc:AlternateContent xmlns:mc="http://schemas.openxmlformats.org/markup-compatibility/2006">
    <mc:Choice xmlns:p14="http://schemas.microsoft.com/office/powerpoint/2010/main" Requires="p14">
      <p:transition spd="slow" p14:dur="3900" advTm="34489">
        <p14:glitter pattern="hexagon"/>
      </p:transition>
    </mc:Choice>
    <mc:Fallback>
      <p:transition spd="slow" advTm="344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25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2BB7D-B84B-CB4B-9F6D-5F25BFA0A6A3}"/>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Discussion Question</a:t>
            </a:r>
          </a:p>
        </p:txBody>
      </p:sp>
      <p:sp>
        <p:nvSpPr>
          <p:cNvPr id="3" name="Content Placeholder 2">
            <a:extLst>
              <a:ext uri="{FF2B5EF4-FFF2-40B4-BE49-F238E27FC236}">
                <a16:creationId xmlns:a16="http://schemas.microsoft.com/office/drawing/2014/main" id="{5B779CAD-5996-EA14-CCDD-A4669A34959A}"/>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Do you think New Jersey should allocate more resources for emergency shelter and crisis response to homelessness, or into long-term affordable housing and homelessness prevention? Why?</a:t>
            </a:r>
          </a:p>
        </p:txBody>
      </p:sp>
      <p:pic>
        <p:nvPicPr>
          <p:cNvPr id="4" name="Recorded Sound">
            <a:hlinkClick r:id="" action="ppaction://media"/>
            <a:extLst>
              <a:ext uri="{FF2B5EF4-FFF2-40B4-BE49-F238E27FC236}">
                <a16:creationId xmlns:a16="http://schemas.microsoft.com/office/drawing/2014/main" id="{3E909FAD-2CB5-3D63-F778-562A3EC74C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3452" y="609601"/>
            <a:ext cx="609600" cy="609600"/>
          </a:xfrm>
          <a:prstGeom prst="rect">
            <a:avLst/>
          </a:prstGeom>
        </p:spPr>
      </p:pic>
    </p:spTree>
    <p:extLst>
      <p:ext uri="{BB962C8B-B14F-4D97-AF65-F5344CB8AC3E}">
        <p14:creationId xmlns:p14="http://schemas.microsoft.com/office/powerpoint/2010/main" val="2130358235"/>
      </p:ext>
    </p:extLst>
  </p:cSld>
  <p:clrMapOvr>
    <a:masterClrMapping/>
  </p:clrMapOvr>
  <mc:AlternateContent xmlns:mc="http://schemas.openxmlformats.org/markup-compatibility/2006">
    <mc:Choice xmlns:p14="http://schemas.microsoft.com/office/powerpoint/2010/main" Requires="p14">
      <p:transition spd="slow" p14:dur="2000" advTm="111094"/>
    </mc:Choice>
    <mc:Fallback>
      <p:transition spd="slow" advTm="111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0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1C73E-9B35-4FC6-85D5-6139939A20EC}"/>
              </a:ext>
            </a:extLst>
          </p:cNvPr>
          <p:cNvSpPr>
            <a:spLocks noGrp="1"/>
          </p:cNvSpPr>
          <p:nvPr>
            <p:ph type="title"/>
          </p:nvPr>
        </p:nvSpPr>
        <p:spPr>
          <a:xfrm>
            <a:off x="646111" y="452718"/>
            <a:ext cx="9404723" cy="1400530"/>
          </a:xfrm>
        </p:spPr>
        <p:txBody>
          <a:bodyPr/>
          <a:lstStyle/>
          <a:p>
            <a:pPr algn="ctr"/>
            <a:r>
              <a:rPr lang="en-US" dirty="0">
                <a:latin typeface="Times New Roman" panose="02020603050405020304" pitchFamily="18" charset="0"/>
                <a:cs typeface="Times New Roman" panose="02020603050405020304" pitchFamily="18" charset="0"/>
              </a:rPr>
              <a:t>Homelessness as a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Social Issue in New Jersey</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48EBB4E-1D8B-4589-B558-94DDD885C448}"/>
              </a:ext>
            </a:extLst>
          </p:cNvPr>
          <p:cNvSpPr>
            <a:spLocks noGrp="1"/>
          </p:cNvSpPr>
          <p:nvPr>
            <p:ph idx="1"/>
          </p:nvPr>
        </p:nvSpPr>
        <p:spPr>
          <a:xfrm>
            <a:off x="1087279" y="2059392"/>
            <a:ext cx="8946541" cy="4195481"/>
          </a:xfrm>
        </p:spPr>
        <p:txBody>
          <a:bodyPr>
            <a:normAutofit/>
          </a:bodyPr>
          <a:lstStyle/>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marL="0" indent="0" algn="ctr">
              <a:buNone/>
            </a:pPr>
            <a:endParaRPr lang="en-US" sz="1800" dirty="0">
              <a:latin typeface="Times New Roman" panose="02020603050405020304" pitchFamily="18" charset="0"/>
              <a:cs typeface="Times New Roman" panose="02020603050405020304" pitchFamily="18" charset="0"/>
            </a:endParaRPr>
          </a:p>
          <a:p>
            <a:pPr marL="0" indent="0" algn="ctr">
              <a:buNone/>
            </a:pPr>
            <a:endParaRPr lang="en-US" sz="1800" dirty="0">
              <a:latin typeface="Times New Roman" panose="02020603050405020304" pitchFamily="18" charset="0"/>
              <a:cs typeface="Times New Roman" panose="02020603050405020304" pitchFamily="18" charset="0"/>
            </a:endParaRPr>
          </a:p>
          <a:p>
            <a:r>
              <a:rPr lang="en-US" sz="1500" dirty="0">
                <a:latin typeface="Times New Roman" panose="02020603050405020304" pitchFamily="18" charset="0"/>
                <a:cs typeface="Times New Roman" panose="02020603050405020304" pitchFamily="18" charset="0"/>
              </a:rPr>
              <a:t>Point in time is a statewide initiative geared towards making society aware of the issue by recording data that identifies the scope of the problem on any given night. Homelessness in the state of New Jersey is influenced by the progressively rising cost of living, biased social policies, poverty, and unaddressed mental health &amp; substance use issues. A lack of affordable housing, and service gaps that trap individuals and families who would necessarily qualify for social resources that could change the quality of their lives. Homelessness in New Jersey adversely impacts families, youths, veterans, and older adults across the tri-state area.</a:t>
            </a:r>
          </a:p>
          <a:p>
            <a:pPr marL="0" indent="0" algn="ctr">
              <a:buNone/>
            </a:pPr>
            <a:endParaRPr lang="en-US" sz="18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985EB644-2820-42C8-923F-4889391AAC24}"/>
              </a:ext>
            </a:extLst>
          </p:cNvPr>
          <p:cNvSpPr/>
          <p:nvPr/>
        </p:nvSpPr>
        <p:spPr>
          <a:xfrm>
            <a:off x="1538876" y="2692396"/>
            <a:ext cx="1703857" cy="1464736"/>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Times New Roman" panose="02020603050405020304" pitchFamily="18" charset="0"/>
                <a:cs typeface="Times New Roman" panose="02020603050405020304" pitchFamily="18" charset="0"/>
              </a:rPr>
              <a:t>In New Jersey </a:t>
            </a:r>
          </a:p>
          <a:p>
            <a:pPr algn="ctr"/>
            <a:r>
              <a:rPr lang="en-US" sz="1600" dirty="0">
                <a:latin typeface="Times New Roman" panose="02020603050405020304" pitchFamily="18" charset="0"/>
                <a:cs typeface="Times New Roman" panose="02020603050405020304" pitchFamily="18" charset="0"/>
              </a:rPr>
              <a:t>12,680 </a:t>
            </a:r>
          </a:p>
          <a:p>
            <a:pPr algn="ctr"/>
            <a:r>
              <a:rPr lang="en-US" sz="1600" dirty="0">
                <a:latin typeface="Times New Roman" panose="02020603050405020304" pitchFamily="18" charset="0"/>
                <a:cs typeface="Times New Roman" panose="02020603050405020304" pitchFamily="18" charset="0"/>
              </a:rPr>
              <a:t>People were experiencing homelessness on 1 night in 2024</a:t>
            </a:r>
          </a:p>
        </p:txBody>
      </p:sp>
      <p:sp>
        <p:nvSpPr>
          <p:cNvPr id="5" name="Rectangle 4">
            <a:extLst>
              <a:ext uri="{FF2B5EF4-FFF2-40B4-BE49-F238E27FC236}">
                <a16:creationId xmlns:a16="http://schemas.microsoft.com/office/drawing/2014/main" id="{DE430410-053B-4FDB-9D40-2960F6F10228}"/>
              </a:ext>
            </a:extLst>
          </p:cNvPr>
          <p:cNvSpPr/>
          <p:nvPr/>
        </p:nvSpPr>
        <p:spPr>
          <a:xfrm>
            <a:off x="3535108" y="2696633"/>
            <a:ext cx="1532879" cy="1464733"/>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Times New Roman" panose="02020603050405020304" pitchFamily="18" charset="0"/>
                <a:cs typeface="Times New Roman" panose="02020603050405020304" pitchFamily="18" charset="0"/>
              </a:rPr>
              <a:t>In New Jersey </a:t>
            </a:r>
          </a:p>
          <a:p>
            <a:pPr algn="ctr"/>
            <a:r>
              <a:rPr lang="en-US" sz="1600" dirty="0">
                <a:latin typeface="Times New Roman" panose="02020603050405020304" pitchFamily="18" charset="0"/>
                <a:cs typeface="Times New Roman" panose="02020603050405020304" pitchFamily="18" charset="0"/>
              </a:rPr>
              <a:t>1,737 </a:t>
            </a:r>
          </a:p>
          <a:p>
            <a:pPr algn="ctr"/>
            <a:r>
              <a:rPr lang="en-US" sz="1600" dirty="0">
                <a:latin typeface="Times New Roman" panose="02020603050405020304" pitchFamily="18" charset="0"/>
                <a:cs typeface="Times New Roman" panose="02020603050405020304" pitchFamily="18" charset="0"/>
              </a:rPr>
              <a:t>People were unsheltered during the point time count</a:t>
            </a:r>
          </a:p>
        </p:txBody>
      </p:sp>
      <p:sp>
        <p:nvSpPr>
          <p:cNvPr id="6" name="Rectangle 5">
            <a:extLst>
              <a:ext uri="{FF2B5EF4-FFF2-40B4-BE49-F238E27FC236}">
                <a16:creationId xmlns:a16="http://schemas.microsoft.com/office/drawing/2014/main" id="{ABBE1E6F-9026-4356-9308-4C38026D5A2A}"/>
              </a:ext>
            </a:extLst>
          </p:cNvPr>
          <p:cNvSpPr/>
          <p:nvPr/>
        </p:nvSpPr>
        <p:spPr>
          <a:xfrm>
            <a:off x="5348472" y="2692397"/>
            <a:ext cx="1934359" cy="1464734"/>
          </a:xfrm>
          <a:prstGeom prst="rect">
            <a:avLst/>
          </a:prstGeom>
          <a:solidFill>
            <a:srgbClr val="13B197"/>
          </a:solidFill>
          <a:ln>
            <a:solidFill>
              <a:srgbClr val="238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Times New Roman" panose="02020603050405020304" pitchFamily="18" charset="0"/>
                <a:cs typeface="Times New Roman" panose="02020603050405020304" pitchFamily="18" charset="0"/>
              </a:rPr>
              <a:t>In New Jersey</a:t>
            </a:r>
          </a:p>
          <a:p>
            <a:pPr algn="ctr"/>
            <a:r>
              <a:rPr lang="en-US" sz="1600" dirty="0">
                <a:latin typeface="Times New Roman" panose="02020603050405020304" pitchFamily="18" charset="0"/>
                <a:cs typeface="Times New Roman" panose="02020603050405020304" pitchFamily="18" charset="0"/>
              </a:rPr>
              <a:t>4,568 </a:t>
            </a:r>
          </a:p>
          <a:p>
            <a:pPr algn="ctr"/>
            <a:r>
              <a:rPr lang="en-US" sz="1600" dirty="0">
                <a:latin typeface="Times New Roman" panose="02020603050405020304" pitchFamily="18" charset="0"/>
                <a:cs typeface="Times New Roman" panose="02020603050405020304" pitchFamily="18" charset="0"/>
              </a:rPr>
              <a:t>people in the point in time count represented families, and children</a:t>
            </a:r>
          </a:p>
        </p:txBody>
      </p:sp>
      <p:sp>
        <p:nvSpPr>
          <p:cNvPr id="7" name="Rectangle 6">
            <a:extLst>
              <a:ext uri="{FF2B5EF4-FFF2-40B4-BE49-F238E27FC236}">
                <a16:creationId xmlns:a16="http://schemas.microsoft.com/office/drawing/2014/main" id="{EA9B4194-4001-4492-8B5F-B8F6B5DA76BF}"/>
              </a:ext>
            </a:extLst>
          </p:cNvPr>
          <p:cNvSpPr/>
          <p:nvPr/>
        </p:nvSpPr>
        <p:spPr>
          <a:xfrm>
            <a:off x="7545724" y="2692396"/>
            <a:ext cx="2065867" cy="1464735"/>
          </a:xfrm>
          <a:prstGeom prst="rect">
            <a:avLst/>
          </a:prstGeom>
          <a:solidFill>
            <a:srgbClr val="238150"/>
          </a:solidFill>
          <a:ln>
            <a:solidFill>
              <a:srgbClr val="238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Times New Roman" panose="02020603050405020304" pitchFamily="18" charset="0"/>
                <a:cs typeface="Times New Roman" panose="02020603050405020304" pitchFamily="18" charset="0"/>
              </a:rPr>
              <a:t>In New Jersey</a:t>
            </a:r>
          </a:p>
          <a:p>
            <a:pPr algn="ctr"/>
            <a:r>
              <a:rPr lang="en-US" sz="1600" dirty="0">
                <a:latin typeface="Times New Roman" panose="02020603050405020304" pitchFamily="18" charset="0"/>
                <a:cs typeface="Times New Roman" panose="02020603050405020304" pitchFamily="18" charset="0"/>
              </a:rPr>
              <a:t>17,315</a:t>
            </a:r>
          </a:p>
          <a:p>
            <a:pPr algn="ctr"/>
            <a:r>
              <a:rPr lang="en-US" sz="1600" dirty="0">
                <a:latin typeface="Times New Roman" panose="02020603050405020304" pitchFamily="18" charset="0"/>
                <a:cs typeface="Times New Roman" panose="02020603050405020304" pitchFamily="18" charset="0"/>
              </a:rPr>
              <a:t>People represented students experiencing homelessness between 2023-2024</a:t>
            </a:r>
          </a:p>
        </p:txBody>
      </p:sp>
      <p:pic>
        <p:nvPicPr>
          <p:cNvPr id="8" name="Slide 2">
            <a:hlinkClick r:id="" action="ppaction://media"/>
            <a:extLst>
              <a:ext uri="{FF2B5EF4-FFF2-40B4-BE49-F238E27FC236}">
                <a16:creationId xmlns:a16="http://schemas.microsoft.com/office/drawing/2014/main" id="{6A9358BB-CD38-D277-8C6D-090BBA6824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78657" y="684839"/>
            <a:ext cx="609600" cy="609600"/>
          </a:xfrm>
          <a:prstGeom prst="rect">
            <a:avLst/>
          </a:prstGeom>
        </p:spPr>
      </p:pic>
    </p:spTree>
    <p:extLst>
      <p:ext uri="{BB962C8B-B14F-4D97-AF65-F5344CB8AC3E}">
        <p14:creationId xmlns:p14="http://schemas.microsoft.com/office/powerpoint/2010/main" val="2527916228"/>
      </p:ext>
    </p:extLst>
  </p:cSld>
  <p:clrMapOvr>
    <a:masterClrMapping/>
  </p:clrMapOvr>
  <mc:AlternateContent xmlns:mc="http://schemas.openxmlformats.org/markup-compatibility/2006">
    <mc:Choice xmlns:p14="http://schemas.microsoft.com/office/powerpoint/2010/main" Requires="p14">
      <p:transition spd="slow" p14:dur="800" advTm="59343">
        <p:circle/>
      </p:transition>
    </mc:Choice>
    <mc:Fallback>
      <p:transition spd="slow" advTm="59343">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34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84713-DA5F-407D-8805-6776227B1F03}"/>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What makes Homelessness a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major social issue? </a:t>
            </a:r>
          </a:p>
        </p:txBody>
      </p:sp>
      <p:sp>
        <p:nvSpPr>
          <p:cNvPr id="3" name="Text Placeholder 2">
            <a:extLst>
              <a:ext uri="{FF2B5EF4-FFF2-40B4-BE49-F238E27FC236}">
                <a16:creationId xmlns:a16="http://schemas.microsoft.com/office/drawing/2014/main" id="{0AFCF8DE-2B80-4361-8F2B-5D69AFF1B689}"/>
              </a:ext>
            </a:extLst>
          </p:cNvPr>
          <p:cNvSpPr>
            <a:spLocks noGrp="1"/>
          </p:cNvSpPr>
          <p:nvPr>
            <p:ph type="body" idx="1"/>
          </p:nvPr>
        </p:nvSpPr>
        <p:spPr>
          <a:xfrm>
            <a:off x="667733" y="1747838"/>
            <a:ext cx="2946866" cy="576262"/>
          </a:xfrm>
        </p:spPr>
        <p:txBody>
          <a:bodyPr/>
          <a:lstStyle/>
          <a:p>
            <a:r>
              <a:rPr lang="en-US" sz="2000" dirty="0">
                <a:latin typeface="Times New Roman" panose="02020603050405020304" pitchFamily="18" charset="0"/>
                <a:cs typeface="Times New Roman" panose="02020603050405020304" pitchFamily="18" charset="0"/>
              </a:rPr>
              <a:t>Homelessness Defined</a:t>
            </a:r>
          </a:p>
        </p:txBody>
      </p:sp>
      <p:sp>
        <p:nvSpPr>
          <p:cNvPr id="4" name="Text Placeholder 3">
            <a:extLst>
              <a:ext uri="{FF2B5EF4-FFF2-40B4-BE49-F238E27FC236}">
                <a16:creationId xmlns:a16="http://schemas.microsoft.com/office/drawing/2014/main" id="{75012706-C5E2-435F-A976-84B9DED47B35}"/>
              </a:ext>
            </a:extLst>
          </p:cNvPr>
          <p:cNvSpPr>
            <a:spLocks noGrp="1"/>
          </p:cNvSpPr>
          <p:nvPr>
            <p:ph type="body" sz="half" idx="15"/>
          </p:nvPr>
        </p:nvSpPr>
        <p:spPr/>
        <p:txBody>
          <a:bodyPr>
            <a:normAutofit/>
          </a:bodyPr>
          <a:lstStyle/>
          <a:p>
            <a:r>
              <a:rPr lang="en-US" dirty="0">
                <a:latin typeface="Times New Roman" panose="02020603050405020304" pitchFamily="18" charset="0"/>
                <a:cs typeface="Times New Roman" panose="02020603050405020304" pitchFamily="18" charset="0"/>
              </a:rPr>
              <a:t>Anyone who do not have access to permanent housing that is safe, secure, and zoned for human habitation including</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Emergency Shelter</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Transitional Housing</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Encampment Communities</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Abandoned Dilapidated Houses</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Train Stations</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Cars, Parks, and Air ports</a:t>
            </a:r>
          </a:p>
          <a:p>
            <a:pPr marL="285750" indent="-285750">
              <a:buFont typeface="Arial" panose="020B0604020202020204" pitchFamily="34" charset="0"/>
              <a:buChar char="•"/>
            </a:pPr>
            <a:endParaRPr lang="en-US" dirty="0"/>
          </a:p>
        </p:txBody>
      </p:sp>
      <p:sp>
        <p:nvSpPr>
          <p:cNvPr id="5" name="Text Placeholder 4">
            <a:extLst>
              <a:ext uri="{FF2B5EF4-FFF2-40B4-BE49-F238E27FC236}">
                <a16:creationId xmlns:a16="http://schemas.microsoft.com/office/drawing/2014/main" id="{DD7EE672-C617-4DFD-AE0B-C30A1D6D5B66}"/>
              </a:ext>
            </a:extLst>
          </p:cNvPr>
          <p:cNvSpPr>
            <a:spLocks noGrp="1"/>
          </p:cNvSpPr>
          <p:nvPr>
            <p:ph type="body" sz="quarter" idx="3"/>
          </p:nvPr>
        </p:nvSpPr>
        <p:spPr>
          <a:xfrm>
            <a:off x="3883659" y="1981200"/>
            <a:ext cx="2936241" cy="685800"/>
          </a:xfrm>
        </p:spPr>
        <p:txBody>
          <a:bodyPr/>
          <a:lstStyle/>
          <a:p>
            <a:pPr algn="ctr"/>
            <a:r>
              <a:rPr lang="en-US" sz="2000" dirty="0">
                <a:latin typeface="Times New Roman" panose="02020603050405020304" pitchFamily="18" charset="0"/>
                <a:cs typeface="Times New Roman" panose="02020603050405020304" pitchFamily="18" charset="0"/>
              </a:rPr>
              <a:t>Why Homelessness Matters</a:t>
            </a:r>
          </a:p>
        </p:txBody>
      </p:sp>
      <p:sp>
        <p:nvSpPr>
          <p:cNvPr id="6" name="Text Placeholder 5">
            <a:extLst>
              <a:ext uri="{FF2B5EF4-FFF2-40B4-BE49-F238E27FC236}">
                <a16:creationId xmlns:a16="http://schemas.microsoft.com/office/drawing/2014/main" id="{F2E4AFCC-C7D3-4539-BD89-9ACC4FF7B18C}"/>
              </a:ext>
            </a:extLst>
          </p:cNvPr>
          <p:cNvSpPr>
            <a:spLocks noGrp="1"/>
          </p:cNvSpPr>
          <p:nvPr>
            <p:ph type="body" sz="half" idx="16"/>
          </p:nvPr>
        </p:nvSpPr>
        <p:spPr>
          <a:xfrm>
            <a:off x="3873106" y="2667000"/>
            <a:ext cx="2946794" cy="3589338"/>
          </a:xfrm>
        </p:spPr>
        <p:txBody>
          <a:bodyPr>
            <a:normAutofit/>
          </a:bodyPr>
          <a:lstStyle/>
          <a:p>
            <a:r>
              <a:rPr lang="en-US" dirty="0">
                <a:latin typeface="Times New Roman" panose="02020603050405020304" pitchFamily="18" charset="0"/>
                <a:cs typeface="Times New Roman" panose="02020603050405020304" pitchFamily="18" charset="0"/>
              </a:rPr>
              <a:t>Homelessness matters because it has an adverse impact on social value by promoting poor mental and physical health. (</a:t>
            </a:r>
            <a:r>
              <a:rPr lang="en-US" dirty="0" err="1">
                <a:latin typeface="Times New Roman" panose="02020603050405020304" pitchFamily="18" charset="0"/>
                <a:cs typeface="Times New Roman" panose="02020603050405020304" pitchFamily="18" charset="0"/>
              </a:rPr>
              <a:t>Lachaud</a:t>
            </a:r>
            <a:r>
              <a:rPr lang="en-US" dirty="0">
                <a:latin typeface="Times New Roman" panose="02020603050405020304" pitchFamily="18" charset="0"/>
                <a:cs typeface="Times New Roman" panose="02020603050405020304" pitchFamily="18" charset="0"/>
              </a:rPr>
              <a:t> et al., 2024)</a:t>
            </a:r>
          </a:p>
          <a:p>
            <a:r>
              <a:rPr lang="en-US" dirty="0">
                <a:latin typeface="Times New Roman" panose="02020603050405020304" pitchFamily="18" charset="0"/>
                <a:cs typeface="Times New Roman" panose="02020603050405020304" pitchFamily="18" charset="0"/>
              </a:rPr>
              <a:t>Homelessness matters because it legitimizes the need for state and local governments to increase affordable housing opportunities. (Horton, 2023)</a:t>
            </a:r>
          </a:p>
          <a:p>
            <a:r>
              <a:rPr lang="en-US" dirty="0">
                <a:latin typeface="Times New Roman" panose="02020603050405020304" pitchFamily="18" charset="0"/>
                <a:cs typeface="Times New Roman" panose="02020603050405020304" pitchFamily="18" charset="0"/>
              </a:rPr>
              <a:t>Homelessness matters because it adversely impacts vulnerable populations who are generational victims of structural violence. (Murray et al., 2026)</a:t>
            </a:r>
            <a:endParaRPr lang="en-US" dirty="0">
              <a:effectLst/>
              <a:latin typeface="Times New Roman" panose="02020603050405020304" pitchFamily="18" charset="0"/>
              <a:cs typeface="Times New Roman" panose="02020603050405020304" pitchFamily="18" charset="0"/>
            </a:endParaRPr>
          </a:p>
        </p:txBody>
      </p:sp>
      <p:sp>
        <p:nvSpPr>
          <p:cNvPr id="7" name="Text Placeholder 6">
            <a:extLst>
              <a:ext uri="{FF2B5EF4-FFF2-40B4-BE49-F238E27FC236}">
                <a16:creationId xmlns:a16="http://schemas.microsoft.com/office/drawing/2014/main" id="{22207BCD-F3B7-4277-8CC0-5E3DDA044468}"/>
              </a:ext>
            </a:extLst>
          </p:cNvPr>
          <p:cNvSpPr>
            <a:spLocks noGrp="1"/>
          </p:cNvSpPr>
          <p:nvPr>
            <p:ph type="body" sz="quarter" idx="13"/>
          </p:nvPr>
        </p:nvSpPr>
        <p:spPr>
          <a:xfrm>
            <a:off x="7124700" y="2035969"/>
            <a:ext cx="3348567" cy="576262"/>
          </a:xfrm>
        </p:spPr>
        <p:txBody>
          <a:bodyPr/>
          <a:lstStyle/>
          <a:p>
            <a:r>
              <a:rPr lang="en-US" sz="2000" dirty="0">
                <a:latin typeface="Times New Roman" panose="02020603050405020304" pitchFamily="18" charset="0"/>
                <a:cs typeface="Times New Roman" panose="02020603050405020304" pitchFamily="18" charset="0"/>
              </a:rPr>
              <a:t>What this information reflects for the State Of New Jersey</a:t>
            </a:r>
          </a:p>
        </p:txBody>
      </p:sp>
      <p:sp>
        <p:nvSpPr>
          <p:cNvPr id="8" name="Text Placeholder 7">
            <a:extLst>
              <a:ext uri="{FF2B5EF4-FFF2-40B4-BE49-F238E27FC236}">
                <a16:creationId xmlns:a16="http://schemas.microsoft.com/office/drawing/2014/main" id="{1BAAD12A-DCDB-4F86-AAE4-2B56C466A37D}"/>
              </a:ext>
            </a:extLst>
          </p:cNvPr>
          <p:cNvSpPr>
            <a:spLocks noGrp="1"/>
          </p:cNvSpPr>
          <p:nvPr>
            <p:ph type="body" sz="half" idx="17"/>
          </p:nvPr>
        </p:nvSpPr>
        <p:spPr>
          <a:xfrm>
            <a:off x="7124700" y="2667000"/>
            <a:ext cx="3348567" cy="3589338"/>
          </a:xfrm>
        </p:spPr>
        <p:txBody>
          <a:bodyPr>
            <a:normAutofit lnSpcReduction="10000"/>
          </a:bodyPr>
          <a:lstStyle/>
          <a:p>
            <a:r>
              <a:rPr lang="en-US" dirty="0">
                <a:latin typeface="Times New Roman" panose="02020603050405020304" pitchFamily="18" charset="0"/>
                <a:cs typeface="Times New Roman" panose="02020603050405020304" pitchFamily="18" charset="0"/>
              </a:rPr>
              <a:t>The cost of living, high housing costs, and lack of affordable housing resources contribute to housing scarcity.</a:t>
            </a:r>
          </a:p>
          <a:p>
            <a:r>
              <a:rPr lang="en-US" dirty="0">
                <a:latin typeface="Times New Roman" panose="02020603050405020304" pitchFamily="18" charset="0"/>
                <a:cs typeface="Times New Roman" panose="02020603050405020304" pitchFamily="18" charset="0"/>
              </a:rPr>
              <a:t>The State of New Jersey homelessness data includes a variety of groups that include families, youths, domestic violence survivors, veterans, and older adults.</a:t>
            </a:r>
          </a:p>
          <a:p>
            <a:r>
              <a:rPr lang="en-US" dirty="0">
                <a:latin typeface="Times New Roman" panose="02020603050405020304" pitchFamily="18" charset="0"/>
                <a:cs typeface="Times New Roman" panose="02020603050405020304" pitchFamily="18" charset="0"/>
              </a:rPr>
              <a:t>Therefore, to address these challenges, the communities in the State of New Jersey need housing interventions that include rapid re-housing, housing choice vouchers/section 8, and other affordable housing resources to combat the cost of being a renter.</a:t>
            </a:r>
          </a:p>
          <a:p>
            <a:br>
              <a:rPr lang="en-US" dirty="0"/>
            </a:br>
            <a:endParaRPr lang="en-US" dirty="0">
              <a:effectLst/>
            </a:endParaRPr>
          </a:p>
        </p:txBody>
      </p:sp>
      <p:pic>
        <p:nvPicPr>
          <p:cNvPr id="9" name="Slide 3">
            <a:hlinkClick r:id="" action="ppaction://media"/>
            <a:extLst>
              <a:ext uri="{FF2B5EF4-FFF2-40B4-BE49-F238E27FC236}">
                <a16:creationId xmlns:a16="http://schemas.microsoft.com/office/drawing/2014/main" id="{05E1A472-6C34-CF3B-60A6-E2E30D64D3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97697" y="1271033"/>
            <a:ext cx="609600" cy="609600"/>
          </a:xfrm>
          <a:prstGeom prst="rect">
            <a:avLst/>
          </a:prstGeom>
        </p:spPr>
      </p:pic>
    </p:spTree>
    <p:extLst>
      <p:ext uri="{BB962C8B-B14F-4D97-AF65-F5344CB8AC3E}">
        <p14:creationId xmlns:p14="http://schemas.microsoft.com/office/powerpoint/2010/main" val="3646695953"/>
      </p:ext>
    </p:extLst>
  </p:cSld>
  <p:clrMapOvr>
    <a:masterClrMapping/>
  </p:clrMapOvr>
  <mc:AlternateContent xmlns:mc="http://schemas.openxmlformats.org/markup-compatibility/2006">
    <mc:Choice xmlns:p14="http://schemas.microsoft.com/office/powerpoint/2010/main" Requires="p14">
      <p:transition spd="slow" p14:dur="800" advTm="53214">
        <p:circle/>
      </p:transition>
    </mc:Choice>
    <mc:Fallback>
      <p:transition spd="slow" advTm="53214">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21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7185B-024B-4633-ABF7-8846C0C118A2}"/>
              </a:ext>
            </a:extLst>
          </p:cNvPr>
          <p:cNvSpPr>
            <a:spLocks noGrp="1"/>
          </p:cNvSpPr>
          <p:nvPr>
            <p:ph type="title"/>
          </p:nvPr>
        </p:nvSpPr>
        <p:spPr/>
        <p:txBody>
          <a:bodyPr/>
          <a:lstStyle/>
          <a:p>
            <a:pPr algn="ctr"/>
            <a:r>
              <a:rPr lang="en-US" dirty="0"/>
              <a:t>Homelessness in New Jersey </a:t>
            </a:r>
            <a:br>
              <a:rPr lang="en-US" dirty="0"/>
            </a:br>
            <a:r>
              <a:rPr lang="en-US" dirty="0"/>
              <a:t>by the Numbers. </a:t>
            </a:r>
          </a:p>
        </p:txBody>
      </p:sp>
      <p:sp>
        <p:nvSpPr>
          <p:cNvPr id="3" name="Content Placeholder 2">
            <a:extLst>
              <a:ext uri="{FF2B5EF4-FFF2-40B4-BE49-F238E27FC236}">
                <a16:creationId xmlns:a16="http://schemas.microsoft.com/office/drawing/2014/main" id="{D5F3340F-6654-4291-8028-61500D9570E6}"/>
              </a:ext>
            </a:extLst>
          </p:cNvPr>
          <p:cNvSpPr>
            <a:spLocks noGrp="1"/>
          </p:cNvSpPr>
          <p:nvPr>
            <p:ph idx="1"/>
          </p:nvPr>
        </p:nvSpPr>
        <p:spPr/>
        <p:txBody>
          <a:bodyPr>
            <a:normAutofit/>
          </a:bodyPr>
          <a:lstStyle/>
          <a:p>
            <a:pPr algn="ctr"/>
            <a:r>
              <a:rPr lang="en-US" sz="1400" dirty="0">
                <a:latin typeface="Times New Roman" panose="02020603050405020304" pitchFamily="18" charset="0"/>
                <a:cs typeface="Times New Roman" panose="02020603050405020304" pitchFamily="18" charset="0"/>
              </a:rPr>
              <a:t>According to the National Alliance to End Homelessness, there was a “26.4% increase in homelessness from 2015 to 2024”. The State of New Jersey documented homelessness data shows both the magnitude of homelessness and the mounting pressures being projected onto housing systems. Data from the State of New Jersey shows that in 2024, 19,086 individuals and families entered the homelessness process, and only 6,069 were permanently housed. (</a:t>
            </a:r>
            <a:r>
              <a:rPr lang="en-US" sz="1400" dirty="0" err="1">
                <a:latin typeface="Times New Roman" panose="02020603050405020304" pitchFamily="18" charset="0"/>
                <a:cs typeface="Times New Roman" panose="02020603050405020304" pitchFamily="18" charset="0"/>
              </a:rPr>
              <a:t>DiFilippo</a:t>
            </a:r>
            <a:r>
              <a:rPr lang="en-US" sz="1400" dirty="0">
                <a:latin typeface="Times New Roman" panose="02020603050405020304" pitchFamily="18" charset="0"/>
                <a:cs typeface="Times New Roman" panose="02020603050405020304" pitchFamily="18" charset="0"/>
              </a:rPr>
              <a:t>, 2024). This information suggests that the inflow of residents and families into homelessness was larger than the number of people who obtained affordable permanent housing. (Homelessness in New Jersey- by the Numbers, 2024) Therefore, confirming that the need for affordable housing resources in New Jersey requires more than an emergency response to address homelessness. (Is Affordable Housing Finally Gaining Ground in New Jersey?, </a:t>
            </a:r>
            <a:r>
              <a:rPr lang="en-US" sz="1400" dirty="0"/>
              <a:t>2025)</a:t>
            </a:r>
          </a:p>
          <a:p>
            <a:pPr marL="0" indent="0" algn="ctr">
              <a:buNone/>
            </a:pPr>
            <a:endParaRPr lang="en-US" sz="18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02859029-E26E-4CCF-A167-EFAE212AA1CE}"/>
              </a:ext>
            </a:extLst>
          </p:cNvPr>
          <p:cNvSpPr/>
          <p:nvPr/>
        </p:nvSpPr>
        <p:spPr>
          <a:xfrm>
            <a:off x="1240782" y="4237569"/>
            <a:ext cx="1481667" cy="201083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Times New Roman" panose="02020603050405020304" pitchFamily="18" charset="0"/>
                <a:cs typeface="Times New Roman" panose="02020603050405020304" pitchFamily="18" charset="0"/>
              </a:rPr>
              <a:t>There was </a:t>
            </a:r>
            <a:r>
              <a:rPr lang="en-US" dirty="0">
                <a:latin typeface="Times New Roman" panose="02020603050405020304" pitchFamily="18" charset="0"/>
                <a:cs typeface="Times New Roman" panose="02020603050405020304" pitchFamily="18" charset="0"/>
              </a:rPr>
              <a:t>12,680</a:t>
            </a:r>
          </a:p>
          <a:p>
            <a:pPr algn="ctr"/>
            <a:r>
              <a:rPr lang="en-US" sz="1400" dirty="0">
                <a:latin typeface="Times New Roman" panose="02020603050405020304" pitchFamily="18" charset="0"/>
                <a:cs typeface="Times New Roman" panose="02020603050405020304" pitchFamily="18" charset="0"/>
              </a:rPr>
              <a:t>Total people experiencing  homelessness in New Jersey’s 2024 Point-In-Time count.</a:t>
            </a:r>
          </a:p>
        </p:txBody>
      </p:sp>
      <p:sp>
        <p:nvSpPr>
          <p:cNvPr id="6" name="Rectangle 5">
            <a:extLst>
              <a:ext uri="{FF2B5EF4-FFF2-40B4-BE49-F238E27FC236}">
                <a16:creationId xmlns:a16="http://schemas.microsoft.com/office/drawing/2014/main" id="{66CD0CAC-A218-4204-BA20-B4558831F79D}"/>
              </a:ext>
            </a:extLst>
          </p:cNvPr>
          <p:cNvSpPr/>
          <p:nvPr/>
        </p:nvSpPr>
        <p:spPr>
          <a:xfrm>
            <a:off x="3044485" y="4265085"/>
            <a:ext cx="1704446" cy="2002362"/>
          </a:xfrm>
          <a:prstGeom prst="rect">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86% </a:t>
            </a:r>
          </a:p>
          <a:p>
            <a:pPr algn="ctr"/>
            <a:r>
              <a:rPr lang="en-US" sz="1400" dirty="0">
                <a:latin typeface="Times New Roman" panose="02020603050405020304" pitchFamily="18" charset="0"/>
                <a:cs typeface="Times New Roman" panose="02020603050405020304" pitchFamily="18" charset="0"/>
              </a:rPr>
              <a:t>of New Jerseys overall homeless population represents individuals and families that was sheltered.</a:t>
            </a:r>
          </a:p>
        </p:txBody>
      </p:sp>
      <p:sp>
        <p:nvSpPr>
          <p:cNvPr id="4" name="Rectangle 3">
            <a:extLst>
              <a:ext uri="{FF2B5EF4-FFF2-40B4-BE49-F238E27FC236}">
                <a16:creationId xmlns:a16="http://schemas.microsoft.com/office/drawing/2014/main" id="{469D3A60-ADBF-4DA8-9DB1-F205576EBAA3}"/>
              </a:ext>
            </a:extLst>
          </p:cNvPr>
          <p:cNvSpPr/>
          <p:nvPr/>
        </p:nvSpPr>
        <p:spPr>
          <a:xfrm>
            <a:off x="5043493" y="4284134"/>
            <a:ext cx="1520825" cy="197273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14% </a:t>
            </a:r>
          </a:p>
          <a:p>
            <a:pPr algn="ctr"/>
            <a:r>
              <a:rPr lang="en-US" sz="1400" dirty="0">
                <a:latin typeface="Times New Roman" panose="02020603050405020304" pitchFamily="18" charset="0"/>
                <a:cs typeface="Times New Roman" panose="02020603050405020304" pitchFamily="18" charset="0"/>
              </a:rPr>
              <a:t>of New Jersey’s homeless population represents individuals and families that was unsheltered.</a:t>
            </a:r>
          </a:p>
        </p:txBody>
      </p:sp>
      <p:sp>
        <p:nvSpPr>
          <p:cNvPr id="7" name="Rectangle 6">
            <a:extLst>
              <a:ext uri="{FF2B5EF4-FFF2-40B4-BE49-F238E27FC236}">
                <a16:creationId xmlns:a16="http://schemas.microsoft.com/office/drawing/2014/main" id="{E4A8D78F-5845-487C-B2E5-27CFC5985A4C}"/>
              </a:ext>
            </a:extLst>
          </p:cNvPr>
          <p:cNvSpPr/>
          <p:nvPr/>
        </p:nvSpPr>
        <p:spPr>
          <a:xfrm>
            <a:off x="6775414" y="4275667"/>
            <a:ext cx="1704446" cy="1981199"/>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16.6% </a:t>
            </a:r>
          </a:p>
          <a:p>
            <a:pPr algn="ctr"/>
            <a:r>
              <a:rPr lang="en-US" sz="1400" dirty="0">
                <a:latin typeface="Times New Roman" panose="02020603050405020304" pitchFamily="18" charset="0"/>
                <a:cs typeface="Times New Roman" panose="02020603050405020304" pitchFamily="18" charset="0"/>
              </a:rPr>
              <a:t>of New Jersey’s homeless population represents individuals and families that are chronically homeless.</a:t>
            </a:r>
          </a:p>
        </p:txBody>
      </p:sp>
      <p:sp>
        <p:nvSpPr>
          <p:cNvPr id="8" name="Rectangle 7">
            <a:extLst>
              <a:ext uri="{FF2B5EF4-FFF2-40B4-BE49-F238E27FC236}">
                <a16:creationId xmlns:a16="http://schemas.microsoft.com/office/drawing/2014/main" id="{1F4B790B-AC70-4D86-AD4B-6ACD76C0B28C}"/>
              </a:ext>
            </a:extLst>
          </p:cNvPr>
          <p:cNvSpPr/>
          <p:nvPr/>
        </p:nvSpPr>
        <p:spPr>
          <a:xfrm>
            <a:off x="8690956" y="4267200"/>
            <a:ext cx="1358897" cy="1981199"/>
          </a:xfrm>
          <a:prstGeom prst="rect">
            <a:avLst/>
          </a:prstGeom>
          <a:solidFill>
            <a:srgbClr val="238150"/>
          </a:solidFill>
          <a:ln>
            <a:solidFill>
              <a:srgbClr val="238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35.8% </a:t>
            </a:r>
            <a:r>
              <a:rPr lang="en-US" sz="1400" dirty="0">
                <a:latin typeface="Times New Roman" panose="02020603050405020304" pitchFamily="18" charset="0"/>
                <a:cs typeface="Times New Roman" panose="02020603050405020304" pitchFamily="18" charset="0"/>
              </a:rPr>
              <a:t>of New Jerseys homeless population represented individuals and families with children</a:t>
            </a:r>
          </a:p>
        </p:txBody>
      </p:sp>
      <p:pic>
        <p:nvPicPr>
          <p:cNvPr id="9" name="Slide 4">
            <a:hlinkClick r:id="" action="ppaction://media"/>
            <a:extLst>
              <a:ext uri="{FF2B5EF4-FFF2-40B4-BE49-F238E27FC236}">
                <a16:creationId xmlns:a16="http://schemas.microsoft.com/office/drawing/2014/main" id="{4522B935-11CD-969E-8615-D9AA36B7E4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68525" y="1343483"/>
            <a:ext cx="609600" cy="609600"/>
          </a:xfrm>
          <a:prstGeom prst="rect">
            <a:avLst/>
          </a:prstGeom>
        </p:spPr>
      </p:pic>
    </p:spTree>
    <p:extLst>
      <p:ext uri="{BB962C8B-B14F-4D97-AF65-F5344CB8AC3E}">
        <p14:creationId xmlns:p14="http://schemas.microsoft.com/office/powerpoint/2010/main" val="2279540339"/>
      </p:ext>
    </p:extLst>
  </p:cSld>
  <p:clrMapOvr>
    <a:masterClrMapping/>
  </p:clrMapOvr>
  <mc:AlternateContent xmlns:mc="http://schemas.openxmlformats.org/markup-compatibility/2006">
    <mc:Choice xmlns:p14="http://schemas.microsoft.com/office/powerpoint/2010/main" Requires="p14">
      <p:transition spd="slow" advTm="72817">
        <p14:flash/>
      </p:transition>
    </mc:Choice>
    <mc:Fallback>
      <p:transition spd="slow" advTm="728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81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46F60-CAAF-5FD7-54D8-E1B91B83D79F}"/>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Key Factors that influence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homelessness</a:t>
            </a:r>
          </a:p>
        </p:txBody>
      </p:sp>
      <p:sp>
        <p:nvSpPr>
          <p:cNvPr id="3" name="Text Placeholder 2">
            <a:extLst>
              <a:ext uri="{FF2B5EF4-FFF2-40B4-BE49-F238E27FC236}">
                <a16:creationId xmlns:a16="http://schemas.microsoft.com/office/drawing/2014/main" id="{1E98AD36-F73C-9458-F62C-88ED9EFAE481}"/>
              </a:ext>
            </a:extLst>
          </p:cNvPr>
          <p:cNvSpPr>
            <a:spLocks noGrp="1"/>
          </p:cNvSpPr>
          <p:nvPr>
            <p:ph type="body" idx="1"/>
          </p:nvPr>
        </p:nvSpPr>
        <p:spPr/>
        <p:txBody>
          <a:bodyPr/>
          <a:lstStyle/>
          <a:p>
            <a:pPr algn="ctr"/>
            <a:r>
              <a:rPr lang="en-US" dirty="0"/>
              <a:t>Cost of living</a:t>
            </a:r>
          </a:p>
        </p:txBody>
      </p:sp>
      <p:sp>
        <p:nvSpPr>
          <p:cNvPr id="4" name="Text Placeholder 3">
            <a:extLst>
              <a:ext uri="{FF2B5EF4-FFF2-40B4-BE49-F238E27FC236}">
                <a16:creationId xmlns:a16="http://schemas.microsoft.com/office/drawing/2014/main" id="{EECD4CFB-E741-DB83-CB89-48A8FD20F3D1}"/>
              </a:ext>
            </a:extLst>
          </p:cNvPr>
          <p:cNvSpPr>
            <a:spLocks noGrp="1"/>
          </p:cNvSpPr>
          <p:nvPr>
            <p:ph type="body" sz="half" idx="15"/>
          </p:nvPr>
        </p:nvSpPr>
        <p:spPr/>
        <p:txBody>
          <a:bodyPr>
            <a:normAutofit/>
          </a:bodyPr>
          <a:lstStyle/>
          <a:p>
            <a:r>
              <a:rPr lang="en-US" dirty="0">
                <a:latin typeface="Times New Roman" panose="02020603050405020304" pitchFamily="18" charset="0"/>
                <a:cs typeface="Times New Roman" panose="02020603050405020304" pitchFamily="18" charset="0"/>
              </a:rPr>
              <a:t>The rising cost of living in New Jersey is a key factor that influences homelessness.</a:t>
            </a:r>
          </a:p>
          <a:p>
            <a:r>
              <a:rPr lang="en-US" dirty="0">
                <a:latin typeface="Times New Roman" panose="02020603050405020304" pitchFamily="18" charset="0"/>
                <a:cs typeface="Times New Roman" panose="02020603050405020304" pitchFamily="18" charset="0"/>
              </a:rPr>
              <a:t>According to the US consensus, to afford a two-bedroom apartment, a family needs to earn $39.99 an hour for a modest housing arrangement. (Housing Crisis vs Wage Crisis - NLIHC Out of Reach Report - High Cost of Housing, 2021)</a:t>
            </a:r>
          </a:p>
          <a:p>
            <a:r>
              <a:rPr lang="en-US" dirty="0">
                <a:latin typeface="Times New Roman" panose="02020603050405020304" pitchFamily="18" charset="0"/>
                <a:cs typeface="Times New Roman" panose="02020603050405020304" pitchFamily="18" charset="0"/>
              </a:rPr>
              <a:t>Therefore, the rising housing costs, limited low-income housing, and economically unstable individuals and families are structurally thrust into homelessness.</a:t>
            </a:r>
            <a:endParaRPr lang="en-US" dirty="0">
              <a:effectLst/>
              <a:latin typeface="Times New Roman" panose="02020603050405020304" pitchFamily="18" charset="0"/>
              <a:cs typeface="Times New Roman" panose="02020603050405020304" pitchFamily="18" charset="0"/>
            </a:endParaRPr>
          </a:p>
        </p:txBody>
      </p:sp>
      <p:sp>
        <p:nvSpPr>
          <p:cNvPr id="5" name="Text Placeholder 4">
            <a:extLst>
              <a:ext uri="{FF2B5EF4-FFF2-40B4-BE49-F238E27FC236}">
                <a16:creationId xmlns:a16="http://schemas.microsoft.com/office/drawing/2014/main" id="{40775715-BE6A-A52F-76B0-7F9F79C5A874}"/>
              </a:ext>
            </a:extLst>
          </p:cNvPr>
          <p:cNvSpPr>
            <a:spLocks noGrp="1"/>
          </p:cNvSpPr>
          <p:nvPr>
            <p:ph type="body" sz="quarter" idx="3"/>
          </p:nvPr>
        </p:nvSpPr>
        <p:spPr/>
        <p:txBody>
          <a:bodyPr/>
          <a:lstStyle/>
          <a:p>
            <a:pPr algn="ctr"/>
            <a:r>
              <a:rPr lang="en-US" dirty="0"/>
              <a:t>Socioeconomic</a:t>
            </a:r>
          </a:p>
        </p:txBody>
      </p:sp>
      <p:sp>
        <p:nvSpPr>
          <p:cNvPr id="6" name="Text Placeholder 5">
            <a:extLst>
              <a:ext uri="{FF2B5EF4-FFF2-40B4-BE49-F238E27FC236}">
                <a16:creationId xmlns:a16="http://schemas.microsoft.com/office/drawing/2014/main" id="{C965D4A9-34E5-58A8-FB28-3158B9F575B7}"/>
              </a:ext>
            </a:extLst>
          </p:cNvPr>
          <p:cNvSpPr>
            <a:spLocks noGrp="1"/>
          </p:cNvSpPr>
          <p:nvPr>
            <p:ph type="body" sz="half" idx="16"/>
          </p:nvPr>
        </p:nvSpPr>
        <p:spPr/>
        <p:txBody>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Job loss, Unstable earning opportunities, and Eviction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Domestic Violence, Family Conflict, and Trauma</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Lack of identification documents and barriers to social service resources.</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Substance Use, Discharge from hospitals and institutions without housing.</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 Mental Health issues without access to treatment.</a:t>
            </a:r>
          </a:p>
          <a:p>
            <a:endParaRPr lang="en-US" dirty="0">
              <a:latin typeface="Times New Roman" panose="02020603050405020304" pitchFamily="18" charset="0"/>
              <a:cs typeface="Times New Roman" panose="02020603050405020304" pitchFamily="18" charset="0"/>
            </a:endParaRPr>
          </a:p>
        </p:txBody>
      </p:sp>
      <p:sp>
        <p:nvSpPr>
          <p:cNvPr id="7" name="Text Placeholder 6">
            <a:extLst>
              <a:ext uri="{FF2B5EF4-FFF2-40B4-BE49-F238E27FC236}">
                <a16:creationId xmlns:a16="http://schemas.microsoft.com/office/drawing/2014/main" id="{DFACBE88-BD0D-7A54-1E27-B05B0C5CBBCB}"/>
              </a:ext>
            </a:extLst>
          </p:cNvPr>
          <p:cNvSpPr>
            <a:spLocks noGrp="1"/>
          </p:cNvSpPr>
          <p:nvPr>
            <p:ph type="body" sz="quarter" idx="13"/>
          </p:nvPr>
        </p:nvSpPr>
        <p:spPr/>
        <p:txBody>
          <a:bodyPr/>
          <a:lstStyle/>
          <a:p>
            <a:endParaRPr lang="en-US" dirty="0"/>
          </a:p>
        </p:txBody>
      </p:sp>
      <p:sp>
        <p:nvSpPr>
          <p:cNvPr id="8" name="Text Placeholder 7">
            <a:extLst>
              <a:ext uri="{FF2B5EF4-FFF2-40B4-BE49-F238E27FC236}">
                <a16:creationId xmlns:a16="http://schemas.microsoft.com/office/drawing/2014/main" id="{BA3B6BE2-DF36-DB64-2534-57648ECD59DF}"/>
              </a:ext>
            </a:extLst>
          </p:cNvPr>
          <p:cNvSpPr>
            <a:spLocks noGrp="1"/>
          </p:cNvSpPr>
          <p:nvPr>
            <p:ph type="body" sz="half" idx="17"/>
          </p:nvPr>
        </p:nvSpPr>
        <p:spPr/>
        <p:txBody>
          <a:bodyPr/>
          <a:lstStyle/>
          <a:p>
            <a:endParaRPr lang="en-US" dirty="0"/>
          </a:p>
        </p:txBody>
      </p:sp>
      <p:pic>
        <p:nvPicPr>
          <p:cNvPr id="10" name="Picture 9">
            <a:extLst>
              <a:ext uri="{FF2B5EF4-FFF2-40B4-BE49-F238E27FC236}">
                <a16:creationId xmlns:a16="http://schemas.microsoft.com/office/drawing/2014/main" id="{12CBAD52-DB7D-B20D-FF7A-0FC8ADC866A2}"/>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113192" y="1962786"/>
            <a:ext cx="2943621" cy="4293552"/>
          </a:xfrm>
          <a:prstGeom prst="rect">
            <a:avLst/>
          </a:prstGeom>
        </p:spPr>
      </p:pic>
      <p:pic>
        <p:nvPicPr>
          <p:cNvPr id="9" name="Slide 5">
            <a:hlinkClick r:id="" action="ppaction://media"/>
            <a:extLst>
              <a:ext uri="{FF2B5EF4-FFF2-40B4-BE49-F238E27FC236}">
                <a16:creationId xmlns:a16="http://schemas.microsoft.com/office/drawing/2014/main" id="{CE15D7A2-6928-EB1B-A2AF-031431EB0C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13192" y="1238072"/>
            <a:ext cx="609600" cy="609600"/>
          </a:xfrm>
          <a:prstGeom prst="rect">
            <a:avLst/>
          </a:prstGeom>
        </p:spPr>
      </p:pic>
    </p:spTree>
    <p:extLst>
      <p:ext uri="{BB962C8B-B14F-4D97-AF65-F5344CB8AC3E}">
        <p14:creationId xmlns:p14="http://schemas.microsoft.com/office/powerpoint/2010/main" val="2464646341"/>
      </p:ext>
    </p:extLst>
  </p:cSld>
  <p:clrMapOvr>
    <a:masterClrMapping/>
  </p:clrMapOvr>
  <mc:AlternateContent xmlns:mc="http://schemas.openxmlformats.org/markup-compatibility/2006">
    <mc:Choice xmlns:p14="http://schemas.microsoft.com/office/powerpoint/2010/main" Requires="p14">
      <p:transition spd="slow" p14:dur="3400" advTm="55746">
        <p14:reveal/>
      </p:transition>
    </mc:Choice>
    <mc:Fallback>
      <p:transition spd="slow" advTm="557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74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11B03-EE72-4513-A89C-D4FA1DC69FE9}"/>
              </a:ext>
            </a:extLst>
          </p:cNvPr>
          <p:cNvSpPr>
            <a:spLocks noGrp="1"/>
          </p:cNvSpPr>
          <p:nvPr>
            <p:ph type="title"/>
          </p:nvPr>
        </p:nvSpPr>
        <p:spPr/>
        <p:txBody>
          <a:bodyPr/>
          <a:lstStyle/>
          <a:p>
            <a:pPr algn="ctr"/>
            <a:r>
              <a:rPr lang="en-US" sz="4000" dirty="0">
                <a:latin typeface="Times New Roman" panose="02020603050405020304" pitchFamily="18" charset="0"/>
                <a:cs typeface="Times New Roman" panose="02020603050405020304" pitchFamily="18" charset="0"/>
              </a:rPr>
              <a:t>Who is impacted by Homelessness</a:t>
            </a:r>
          </a:p>
        </p:txBody>
      </p:sp>
      <p:sp>
        <p:nvSpPr>
          <p:cNvPr id="3" name="Text Placeholder 2">
            <a:extLst>
              <a:ext uri="{FF2B5EF4-FFF2-40B4-BE49-F238E27FC236}">
                <a16:creationId xmlns:a16="http://schemas.microsoft.com/office/drawing/2014/main" id="{DAAB515C-8535-42D8-A459-6A5782794294}"/>
              </a:ext>
            </a:extLst>
          </p:cNvPr>
          <p:cNvSpPr>
            <a:spLocks noGrp="1"/>
          </p:cNvSpPr>
          <p:nvPr>
            <p:ph type="body" idx="1"/>
          </p:nvPr>
        </p:nvSpPr>
        <p:spPr>
          <a:xfrm>
            <a:off x="584398" y="1981200"/>
            <a:ext cx="2946866" cy="914929"/>
          </a:xfrm>
        </p:spPr>
        <p:txBody>
          <a:bodyPr/>
          <a:lstStyle/>
          <a:p>
            <a:pPr algn="ctr"/>
            <a:r>
              <a:rPr lang="en-US" dirty="0"/>
              <a:t>Children, Youth, and Families</a:t>
            </a:r>
          </a:p>
        </p:txBody>
      </p:sp>
      <p:sp>
        <p:nvSpPr>
          <p:cNvPr id="4" name="Text Placeholder 3">
            <a:extLst>
              <a:ext uri="{FF2B5EF4-FFF2-40B4-BE49-F238E27FC236}">
                <a16:creationId xmlns:a16="http://schemas.microsoft.com/office/drawing/2014/main" id="{63F492D6-97A8-4297-95C0-008C0F7AADA9}"/>
              </a:ext>
            </a:extLst>
          </p:cNvPr>
          <p:cNvSpPr>
            <a:spLocks noGrp="1"/>
          </p:cNvSpPr>
          <p:nvPr>
            <p:ph type="body" sz="half" idx="15"/>
          </p:nvPr>
        </p:nvSpPr>
        <p:spPr/>
        <p:txBody>
          <a:bodyPr>
            <a:normAutofit/>
          </a:bodyPr>
          <a:lstStyle/>
          <a:p>
            <a:endParaRPr lang="en-US" dirty="0"/>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4,568 of the people counted during Point-In-Time represented families with children.</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54% represented school age girls, and women.</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55% Identified as African American</a:t>
            </a:r>
          </a:p>
          <a:p>
            <a:endParaRPr lang="en-US" dirty="0"/>
          </a:p>
          <a:p>
            <a:endParaRPr lang="en-US" dirty="0"/>
          </a:p>
          <a:p>
            <a:endParaRPr lang="en-US" dirty="0"/>
          </a:p>
          <a:p>
            <a:endParaRPr lang="en-US" dirty="0"/>
          </a:p>
        </p:txBody>
      </p:sp>
      <p:sp>
        <p:nvSpPr>
          <p:cNvPr id="5" name="Text Placeholder 4">
            <a:extLst>
              <a:ext uri="{FF2B5EF4-FFF2-40B4-BE49-F238E27FC236}">
                <a16:creationId xmlns:a16="http://schemas.microsoft.com/office/drawing/2014/main" id="{987E1FFA-57C7-4E27-9BA2-1B61A179EF5F}"/>
              </a:ext>
            </a:extLst>
          </p:cNvPr>
          <p:cNvSpPr>
            <a:spLocks noGrp="1"/>
          </p:cNvSpPr>
          <p:nvPr>
            <p:ph type="body" sz="quarter" idx="3"/>
          </p:nvPr>
        </p:nvSpPr>
        <p:spPr>
          <a:xfrm>
            <a:off x="3883659" y="1853248"/>
            <a:ext cx="2936241" cy="704214"/>
          </a:xfrm>
        </p:spPr>
        <p:txBody>
          <a:bodyPr/>
          <a:lstStyle/>
          <a:p>
            <a:r>
              <a:rPr lang="en-US" sz="2800" dirty="0">
                <a:latin typeface="Times New Roman" panose="02020603050405020304" pitchFamily="18" charset="0"/>
                <a:cs typeface="Times New Roman" panose="02020603050405020304" pitchFamily="18" charset="0"/>
              </a:rPr>
              <a:t>Vulnerable Adults</a:t>
            </a:r>
          </a:p>
        </p:txBody>
      </p:sp>
      <p:sp>
        <p:nvSpPr>
          <p:cNvPr id="6" name="Text Placeholder 5">
            <a:extLst>
              <a:ext uri="{FF2B5EF4-FFF2-40B4-BE49-F238E27FC236}">
                <a16:creationId xmlns:a16="http://schemas.microsoft.com/office/drawing/2014/main" id="{C8E255DE-DD09-4FE3-B2DE-AF5F5C2522B7}"/>
              </a:ext>
            </a:extLst>
          </p:cNvPr>
          <p:cNvSpPr>
            <a:spLocks noGrp="1"/>
          </p:cNvSpPr>
          <p:nvPr>
            <p:ph type="body" sz="half" idx="16"/>
          </p:nvPr>
        </p:nvSpPr>
        <p:spPr/>
        <p:txBody>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2,689 of the people counted during Point-In-Time represented the elderly population experiencing homelessness age 55 and older.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1,466 represented domestic violence survivors.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518 to 521 represented veterans.</a:t>
            </a:r>
          </a:p>
          <a:p>
            <a:pPr marL="285750" indent="-285750">
              <a:buFont typeface="Arial" panose="020B0604020202020204" pitchFamily="34" charset="0"/>
              <a:buChar char="•"/>
            </a:pPr>
            <a:endParaRPr lang="en-US" dirty="0"/>
          </a:p>
          <a:p>
            <a:endParaRPr lang="en-US" dirty="0"/>
          </a:p>
          <a:p>
            <a:endParaRPr lang="en-US" dirty="0"/>
          </a:p>
          <a:p>
            <a:endParaRPr lang="en-US" dirty="0"/>
          </a:p>
          <a:p>
            <a:endParaRPr lang="en-US" dirty="0"/>
          </a:p>
        </p:txBody>
      </p:sp>
      <p:sp>
        <p:nvSpPr>
          <p:cNvPr id="7" name="Text Placeholder 6">
            <a:extLst>
              <a:ext uri="{FF2B5EF4-FFF2-40B4-BE49-F238E27FC236}">
                <a16:creationId xmlns:a16="http://schemas.microsoft.com/office/drawing/2014/main" id="{3A7C14E6-2181-4375-9C06-6D0E4B8D4805}"/>
              </a:ext>
            </a:extLst>
          </p:cNvPr>
          <p:cNvSpPr>
            <a:spLocks noGrp="1"/>
          </p:cNvSpPr>
          <p:nvPr>
            <p:ph type="body" sz="quarter" idx="13"/>
          </p:nvPr>
        </p:nvSpPr>
        <p:spPr/>
        <p:txBody>
          <a:bodyPr/>
          <a:lstStyle/>
          <a:p>
            <a:r>
              <a:rPr lang="en-US" dirty="0"/>
              <a:t>Racial Disparity</a:t>
            </a:r>
          </a:p>
        </p:txBody>
      </p:sp>
      <p:sp>
        <p:nvSpPr>
          <p:cNvPr id="8" name="Text Placeholder 7">
            <a:extLst>
              <a:ext uri="{FF2B5EF4-FFF2-40B4-BE49-F238E27FC236}">
                <a16:creationId xmlns:a16="http://schemas.microsoft.com/office/drawing/2014/main" id="{AD61CAC3-E4FF-4928-804C-160A8D689681}"/>
              </a:ext>
            </a:extLst>
          </p:cNvPr>
          <p:cNvSpPr>
            <a:spLocks noGrp="1"/>
          </p:cNvSpPr>
          <p:nvPr>
            <p:ph type="body" sz="half" idx="17"/>
          </p:nvPr>
        </p:nvSpPr>
        <p:spPr/>
        <p:txBody>
          <a:bodyPr>
            <a:normAutofit/>
          </a:bodyPr>
          <a:lstStyle/>
          <a:p>
            <a:r>
              <a:rPr lang="en-US" dirty="0">
                <a:latin typeface="Times New Roman" panose="02020603050405020304" pitchFamily="18" charset="0"/>
                <a:cs typeface="Times New Roman" panose="02020603050405020304" pitchFamily="18" charset="0"/>
              </a:rPr>
              <a:t>The State of New Jersey Point-In-Time reported that the African American population is represented in homelessness more than any other nationality.  </a:t>
            </a:r>
          </a:p>
          <a:p>
            <a:r>
              <a:rPr lang="en-US" dirty="0">
                <a:latin typeface="Times New Roman" panose="02020603050405020304" pitchFamily="18" charset="0"/>
                <a:cs typeface="Times New Roman" panose="02020603050405020304" pitchFamily="18" charset="0"/>
              </a:rPr>
              <a:t>43% reported substance abuse issues.</a:t>
            </a:r>
          </a:p>
          <a:p>
            <a:r>
              <a:rPr lang="en-US" dirty="0">
                <a:latin typeface="Times New Roman" panose="02020603050405020304" pitchFamily="18" charset="0"/>
                <a:cs typeface="Times New Roman" panose="02020603050405020304" pitchFamily="18" charset="0"/>
              </a:rPr>
              <a:t>The Point-In-Time report emphasized the need to establish efforts to address the racial disparities in homelessness services.</a:t>
            </a:r>
          </a:p>
          <a:p>
            <a:endParaRPr lang="en-US" dirty="0"/>
          </a:p>
          <a:p>
            <a:endParaRPr lang="en-US" dirty="0"/>
          </a:p>
          <a:p>
            <a:endParaRPr lang="en-US" dirty="0"/>
          </a:p>
          <a:p>
            <a:endParaRPr lang="en-US" dirty="0"/>
          </a:p>
        </p:txBody>
      </p:sp>
      <p:pic>
        <p:nvPicPr>
          <p:cNvPr id="10" name="Picture 9">
            <a:extLst>
              <a:ext uri="{FF2B5EF4-FFF2-40B4-BE49-F238E27FC236}">
                <a16:creationId xmlns:a16="http://schemas.microsoft.com/office/drawing/2014/main" id="{5D63D601-0236-4EB6-BEFF-71CF15DAF6F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21267" y="4910666"/>
            <a:ext cx="2633133" cy="1204552"/>
          </a:xfrm>
          <a:prstGeom prst="rect">
            <a:avLst/>
          </a:prstGeom>
        </p:spPr>
      </p:pic>
      <p:pic>
        <p:nvPicPr>
          <p:cNvPr id="13" name="Picture 12">
            <a:extLst>
              <a:ext uri="{FF2B5EF4-FFF2-40B4-BE49-F238E27FC236}">
                <a16:creationId xmlns:a16="http://schemas.microsoft.com/office/drawing/2014/main" id="{F35C084B-BFDE-4FA6-8223-8FB4EA510F85}"/>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3883658" y="4910666"/>
            <a:ext cx="2936241" cy="1204552"/>
          </a:xfrm>
          <a:prstGeom prst="rect">
            <a:avLst/>
          </a:prstGeom>
        </p:spPr>
      </p:pic>
      <p:pic>
        <p:nvPicPr>
          <p:cNvPr id="16" name="Picture 15">
            <a:extLst>
              <a:ext uri="{FF2B5EF4-FFF2-40B4-BE49-F238E27FC236}">
                <a16:creationId xmlns:a16="http://schemas.microsoft.com/office/drawing/2014/main" id="{CBE5A1FE-1A1A-4087-AFD9-8246A08DDBAE}"/>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7139328" y="5154596"/>
            <a:ext cx="3334674" cy="960622"/>
          </a:xfrm>
          <a:prstGeom prst="rect">
            <a:avLst/>
          </a:prstGeom>
        </p:spPr>
      </p:pic>
      <p:pic>
        <p:nvPicPr>
          <p:cNvPr id="11" name="Slide 6 ">
            <a:hlinkClick r:id="" action="ppaction://media"/>
            <a:extLst>
              <a:ext uri="{FF2B5EF4-FFF2-40B4-BE49-F238E27FC236}">
                <a16:creationId xmlns:a16="http://schemas.microsoft.com/office/drawing/2014/main" id="{77B274B1-D5DA-EEC9-BE6D-03DBBEE8A21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720361" y="1169710"/>
            <a:ext cx="609600" cy="609600"/>
          </a:xfrm>
          <a:prstGeom prst="rect">
            <a:avLst/>
          </a:prstGeom>
        </p:spPr>
      </p:pic>
    </p:spTree>
    <p:extLst>
      <p:ext uri="{BB962C8B-B14F-4D97-AF65-F5344CB8AC3E}">
        <p14:creationId xmlns:p14="http://schemas.microsoft.com/office/powerpoint/2010/main" val="2206929657"/>
      </p:ext>
    </p:extLst>
  </p:cSld>
  <p:clrMapOvr>
    <a:masterClrMapping/>
  </p:clrMapOvr>
  <p:transition spd="slow" advTm="6103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24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9113B-4D0B-01A2-18A2-A67737807B02}"/>
              </a:ext>
            </a:extLst>
          </p:cNvPr>
          <p:cNvSpPr>
            <a:spLocks noGrp="1"/>
          </p:cNvSpPr>
          <p:nvPr>
            <p:ph type="title"/>
          </p:nvPr>
        </p:nvSpPr>
        <p:spPr/>
        <p:txBody>
          <a:bodyPr/>
          <a:lstStyle/>
          <a:p>
            <a:pPr algn="ctr"/>
            <a:r>
              <a:rPr lang="en-US" sz="4400" dirty="0">
                <a:latin typeface="Times New Roman" panose="02020603050405020304" pitchFamily="18" charset="0"/>
                <a:cs typeface="Times New Roman" panose="02020603050405020304" pitchFamily="18" charset="0"/>
              </a:rPr>
              <a:t>Biopsychosocial Issues Influenced by Homelessness</a:t>
            </a:r>
            <a:endParaRPr lang="en-US" dirty="0"/>
          </a:p>
        </p:txBody>
      </p:sp>
      <p:sp>
        <p:nvSpPr>
          <p:cNvPr id="3" name="Text Placeholder 2">
            <a:extLst>
              <a:ext uri="{FF2B5EF4-FFF2-40B4-BE49-F238E27FC236}">
                <a16:creationId xmlns:a16="http://schemas.microsoft.com/office/drawing/2014/main" id="{B7D0FCDB-2D18-01AD-ED78-EA783F4E0DFF}"/>
              </a:ext>
            </a:extLst>
          </p:cNvPr>
          <p:cNvSpPr>
            <a:spLocks noGrp="1"/>
          </p:cNvSpPr>
          <p:nvPr>
            <p:ph type="body" idx="1"/>
          </p:nvPr>
        </p:nvSpPr>
        <p:spPr/>
        <p:txBody>
          <a:bodyPr/>
          <a:lstStyle/>
          <a:p>
            <a:pPr algn="ctr"/>
            <a:r>
              <a:rPr lang="en-US" dirty="0">
                <a:latin typeface="Times New Roman" panose="02020603050405020304" pitchFamily="18" charset="0"/>
                <a:cs typeface="Times New Roman" panose="02020603050405020304" pitchFamily="18" charset="0"/>
              </a:rPr>
              <a:t>Individual Health Risks </a:t>
            </a:r>
          </a:p>
        </p:txBody>
      </p:sp>
      <p:sp>
        <p:nvSpPr>
          <p:cNvPr id="4" name="Text Placeholder 3">
            <a:extLst>
              <a:ext uri="{FF2B5EF4-FFF2-40B4-BE49-F238E27FC236}">
                <a16:creationId xmlns:a16="http://schemas.microsoft.com/office/drawing/2014/main" id="{7763B21F-BA2B-1292-AA8F-DA5D8899CB44}"/>
              </a:ext>
            </a:extLst>
          </p:cNvPr>
          <p:cNvSpPr>
            <a:spLocks noGrp="1"/>
          </p:cNvSpPr>
          <p:nvPr>
            <p:ph type="body" sz="half" idx="15"/>
          </p:nvPr>
        </p:nvSpPr>
        <p:spPr/>
        <p:txBody>
          <a:bodyPr>
            <a:normAutofit lnSpcReduction="10000"/>
          </a:bodyPr>
          <a:lstStyle/>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Chronic illness </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Trauma</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Substance use</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Untreated mental health dysfunction.</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Increased exposure to violence and crime.</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 Enhanced medical emergencies with worsening health outcomes </a:t>
            </a:r>
          </a:p>
          <a:p>
            <a:pPr marL="285750" indent="-285750">
              <a:buFont typeface="Arial" panose="020B0604020202020204" pitchFamily="34" charset="0"/>
              <a:buChar char="•"/>
            </a:pPr>
            <a:endParaRPr lang="en-US" dirty="0"/>
          </a:p>
        </p:txBody>
      </p:sp>
      <p:sp>
        <p:nvSpPr>
          <p:cNvPr id="5" name="Text Placeholder 4">
            <a:extLst>
              <a:ext uri="{FF2B5EF4-FFF2-40B4-BE49-F238E27FC236}">
                <a16:creationId xmlns:a16="http://schemas.microsoft.com/office/drawing/2014/main" id="{8F72908F-4747-8BC1-104C-DEE2E393706B}"/>
              </a:ext>
            </a:extLst>
          </p:cNvPr>
          <p:cNvSpPr>
            <a:spLocks noGrp="1"/>
          </p:cNvSpPr>
          <p:nvPr>
            <p:ph type="body" sz="quarter" idx="3"/>
          </p:nvPr>
        </p:nvSpPr>
        <p:spPr>
          <a:xfrm>
            <a:off x="3884136" y="1757045"/>
            <a:ext cx="2936241" cy="448310"/>
          </a:xfrm>
        </p:spPr>
        <p:txBody>
          <a:bodyPr/>
          <a:lstStyle/>
          <a:p>
            <a:r>
              <a:rPr lang="en-US" dirty="0">
                <a:latin typeface="Times New Roman" panose="02020603050405020304" pitchFamily="18" charset="0"/>
                <a:cs typeface="Times New Roman" panose="02020603050405020304" pitchFamily="18" charset="0"/>
              </a:rPr>
              <a:t>Family &amp; Education</a:t>
            </a:r>
          </a:p>
        </p:txBody>
      </p:sp>
      <p:sp>
        <p:nvSpPr>
          <p:cNvPr id="6" name="Text Placeholder 5">
            <a:extLst>
              <a:ext uri="{FF2B5EF4-FFF2-40B4-BE49-F238E27FC236}">
                <a16:creationId xmlns:a16="http://schemas.microsoft.com/office/drawing/2014/main" id="{B5563A6A-5731-33DF-E3E3-6866076D7D99}"/>
              </a:ext>
            </a:extLst>
          </p:cNvPr>
          <p:cNvSpPr>
            <a:spLocks noGrp="1"/>
          </p:cNvSpPr>
          <p:nvPr>
            <p:ph type="body" sz="half" idx="16"/>
          </p:nvPr>
        </p:nvSpPr>
        <p:spPr>
          <a:xfrm>
            <a:off x="3724178" y="2363888"/>
            <a:ext cx="3256156" cy="3589338"/>
          </a:xfrm>
        </p:spPr>
        <p:txBody>
          <a:bodyPr>
            <a:noAutofit/>
          </a:bodyPr>
          <a:lstStyle/>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Absenteeism in school and work.</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Adverse mental growth and development</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Higher stress, abandonment, child abuse, and neglect. </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Barrier to employment, transportation, and fundamental learning. </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Enhanced family dependence on social welfare resources.  </a:t>
            </a:r>
          </a:p>
        </p:txBody>
      </p:sp>
      <p:sp>
        <p:nvSpPr>
          <p:cNvPr id="7" name="Text Placeholder 6">
            <a:extLst>
              <a:ext uri="{FF2B5EF4-FFF2-40B4-BE49-F238E27FC236}">
                <a16:creationId xmlns:a16="http://schemas.microsoft.com/office/drawing/2014/main" id="{8A2F53DA-F677-D14A-1780-B1ED0CEFA349}"/>
              </a:ext>
            </a:extLst>
          </p:cNvPr>
          <p:cNvSpPr>
            <a:spLocks noGrp="1"/>
          </p:cNvSpPr>
          <p:nvPr>
            <p:ph type="body" sz="quarter" idx="13"/>
          </p:nvPr>
        </p:nvSpPr>
        <p:spPr>
          <a:xfrm>
            <a:off x="7404409" y="1934958"/>
            <a:ext cx="2932113" cy="576262"/>
          </a:xfrm>
        </p:spPr>
        <p:txBody>
          <a:bodyPr/>
          <a:lstStyle/>
          <a:p>
            <a:pPr algn="ctr"/>
            <a:r>
              <a:rPr lang="en-US" dirty="0">
                <a:latin typeface="Times New Roman" panose="02020603050405020304" pitchFamily="18" charset="0"/>
                <a:cs typeface="Times New Roman" panose="02020603050405020304" pitchFamily="18" charset="0"/>
              </a:rPr>
              <a:t>Systems in the Community</a:t>
            </a:r>
          </a:p>
        </p:txBody>
      </p:sp>
      <p:sp>
        <p:nvSpPr>
          <p:cNvPr id="8" name="Text Placeholder 7">
            <a:extLst>
              <a:ext uri="{FF2B5EF4-FFF2-40B4-BE49-F238E27FC236}">
                <a16:creationId xmlns:a16="http://schemas.microsoft.com/office/drawing/2014/main" id="{9320359C-1BD2-2D25-4C2A-17F6C601E5E4}"/>
              </a:ext>
            </a:extLst>
          </p:cNvPr>
          <p:cNvSpPr>
            <a:spLocks noGrp="1"/>
          </p:cNvSpPr>
          <p:nvPr>
            <p:ph type="body" sz="half" idx="17"/>
          </p:nvPr>
        </p:nvSpPr>
        <p:spPr>
          <a:xfrm>
            <a:off x="7117131" y="2363888"/>
            <a:ext cx="4056391" cy="3780434"/>
          </a:xfrm>
        </p:spPr>
        <p:txBody>
          <a:bodyPr>
            <a:noAutofit/>
          </a:bodyPr>
          <a:lstStyle/>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Lack of emergency shelter resources.</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 Overwhelmed hospitals</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Increased pressure on law enforcement.</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Increased number of disengaged students in school districts. </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Higher community crisis response costs.</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Increased strain on housing markets. </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Higher volume of homeless families with unmet needs.</a:t>
            </a:r>
          </a:p>
        </p:txBody>
      </p:sp>
      <p:pic>
        <p:nvPicPr>
          <p:cNvPr id="10" name="7">
            <a:hlinkClick r:id="" action="ppaction://media"/>
            <a:extLst>
              <a:ext uri="{FF2B5EF4-FFF2-40B4-BE49-F238E27FC236}">
                <a16:creationId xmlns:a16="http://schemas.microsoft.com/office/drawing/2014/main" id="{5BDFD013-1149-2841-F71D-7E21E123B9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21205" y="1194168"/>
            <a:ext cx="609600" cy="609600"/>
          </a:xfrm>
          <a:prstGeom prst="rect">
            <a:avLst/>
          </a:prstGeom>
        </p:spPr>
      </p:pic>
    </p:spTree>
    <p:extLst>
      <p:ext uri="{BB962C8B-B14F-4D97-AF65-F5344CB8AC3E}">
        <p14:creationId xmlns:p14="http://schemas.microsoft.com/office/powerpoint/2010/main" val="1917990"/>
      </p:ext>
    </p:extLst>
  </p:cSld>
  <p:clrMapOvr>
    <a:masterClrMapping/>
  </p:clrMapOvr>
  <p:transition spd="slow" advTm="51079">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70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EE43A-830A-896E-4E9A-8811A9070FF2}"/>
              </a:ext>
            </a:extLst>
          </p:cNvPr>
          <p:cNvSpPr>
            <a:spLocks noGrp="1"/>
          </p:cNvSpPr>
          <p:nvPr>
            <p:ph type="title"/>
          </p:nvPr>
        </p:nvSpPr>
        <p:spPr/>
        <p:txBody>
          <a:bodyPr/>
          <a:lstStyle/>
          <a:p>
            <a:pPr algn="ctr"/>
            <a:r>
              <a:rPr lang="en-US" dirty="0"/>
              <a:t>Current Housing &amp; Homelessness Response in New Jersey</a:t>
            </a:r>
          </a:p>
        </p:txBody>
      </p:sp>
      <p:sp>
        <p:nvSpPr>
          <p:cNvPr id="3" name="Text Placeholder 2">
            <a:extLst>
              <a:ext uri="{FF2B5EF4-FFF2-40B4-BE49-F238E27FC236}">
                <a16:creationId xmlns:a16="http://schemas.microsoft.com/office/drawing/2014/main" id="{D2D9886A-1660-C9DA-E0FB-04EAA4D80D0B}"/>
              </a:ext>
            </a:extLst>
          </p:cNvPr>
          <p:cNvSpPr>
            <a:spLocks noGrp="1"/>
          </p:cNvSpPr>
          <p:nvPr>
            <p:ph type="body" idx="1"/>
          </p:nvPr>
        </p:nvSpPr>
        <p:spPr/>
        <p:txBody>
          <a:bodyPr/>
          <a:lstStyle/>
          <a:p>
            <a:pPr algn="ctr"/>
            <a:r>
              <a:rPr lang="en-US" sz="1800" dirty="0">
                <a:latin typeface="Times New Roman" panose="02020603050405020304" pitchFamily="18" charset="0"/>
                <a:cs typeface="Times New Roman" panose="02020603050405020304" pitchFamily="18" charset="0"/>
              </a:rPr>
              <a:t>Department Of Community Affairs</a:t>
            </a:r>
          </a:p>
        </p:txBody>
      </p:sp>
      <p:sp>
        <p:nvSpPr>
          <p:cNvPr id="4" name="Text Placeholder 3">
            <a:extLst>
              <a:ext uri="{FF2B5EF4-FFF2-40B4-BE49-F238E27FC236}">
                <a16:creationId xmlns:a16="http://schemas.microsoft.com/office/drawing/2014/main" id="{800175A3-2225-31DF-5513-B6E3354572C0}"/>
              </a:ext>
            </a:extLst>
          </p:cNvPr>
          <p:cNvSpPr>
            <a:spLocks noGrp="1"/>
          </p:cNvSpPr>
          <p:nvPr>
            <p:ph type="body" sz="half" idx="15"/>
          </p:nvPr>
        </p:nvSpPr>
        <p:spPr/>
        <p:txBody>
          <a:bodyPr>
            <a:normAutofit fontScale="92500"/>
          </a:bodyPr>
          <a:lstStyle/>
          <a:p>
            <a:r>
              <a:rPr lang="en-US" dirty="0"/>
              <a:t>The Department of Community Affairs has increased support for individuals and families experiencing homelessness or on the cusp of becoming homeless by offering residents of New Jersey resources to prevent homelessness.</a:t>
            </a:r>
          </a:p>
          <a:p>
            <a:r>
              <a:rPr lang="en-US" dirty="0"/>
              <a:t>HPP (Housing Prevention Program) provides rental and utility assistance to at-risk individuals and families. </a:t>
            </a:r>
          </a:p>
          <a:p>
            <a:r>
              <a:rPr lang="en-US" dirty="0"/>
              <a:t>Section 8 is an affordable housing program that ensures low-income families have equitable, safe, and secure housing. </a:t>
            </a:r>
          </a:p>
        </p:txBody>
      </p:sp>
      <p:sp>
        <p:nvSpPr>
          <p:cNvPr id="5" name="Text Placeholder 4">
            <a:extLst>
              <a:ext uri="{FF2B5EF4-FFF2-40B4-BE49-F238E27FC236}">
                <a16:creationId xmlns:a16="http://schemas.microsoft.com/office/drawing/2014/main" id="{96D2A034-A0F0-EE18-0BA9-BC3952B09C49}"/>
              </a:ext>
            </a:extLst>
          </p:cNvPr>
          <p:cNvSpPr>
            <a:spLocks noGrp="1"/>
          </p:cNvSpPr>
          <p:nvPr>
            <p:ph type="body" sz="quarter" idx="3"/>
          </p:nvPr>
        </p:nvSpPr>
        <p:spPr/>
        <p:txBody>
          <a:bodyPr/>
          <a:lstStyle/>
          <a:p>
            <a:pPr algn="ctr"/>
            <a:r>
              <a:rPr lang="en-US" sz="1800" dirty="0">
                <a:latin typeface="Times New Roman" panose="02020603050405020304" pitchFamily="18" charset="0"/>
                <a:cs typeface="Times New Roman" panose="02020603050405020304" pitchFamily="18" charset="0"/>
              </a:rPr>
              <a:t>Office Of Homeless Prevention</a:t>
            </a:r>
          </a:p>
        </p:txBody>
      </p:sp>
      <p:sp>
        <p:nvSpPr>
          <p:cNvPr id="6" name="Text Placeholder 5">
            <a:extLst>
              <a:ext uri="{FF2B5EF4-FFF2-40B4-BE49-F238E27FC236}">
                <a16:creationId xmlns:a16="http://schemas.microsoft.com/office/drawing/2014/main" id="{3ABD4328-8ACF-D52E-893E-11771B618773}"/>
              </a:ext>
            </a:extLst>
          </p:cNvPr>
          <p:cNvSpPr>
            <a:spLocks noGrp="1"/>
          </p:cNvSpPr>
          <p:nvPr>
            <p:ph type="body" sz="half" idx="16"/>
          </p:nvPr>
        </p:nvSpPr>
        <p:spPr/>
        <p:txBody>
          <a:bodyPr>
            <a:normAutofit/>
          </a:bodyPr>
          <a:lstStyle/>
          <a:p>
            <a:r>
              <a:rPr lang="en-US" sz="1800" dirty="0">
                <a:latin typeface="Times New Roman" panose="02020603050405020304" pitchFamily="18" charset="0"/>
                <a:cs typeface="Times New Roman" panose="02020603050405020304" pitchFamily="18" charset="0"/>
              </a:rPr>
              <a:t>In New Jersey, the Office of Homeless Prevention facilitates the HPRP2-Homeless Prevention and Rapid Rehousing Program, is an eviction-based program that services individuals and families who are at risk of eviction or are in need of rapid rehousing services.</a:t>
            </a:r>
            <a:endParaRPr lang="en-US" sz="1800" dirty="0">
              <a:effectLst/>
              <a:latin typeface="Times New Roman" panose="02020603050405020304" pitchFamily="18" charset="0"/>
              <a:cs typeface="Times New Roman" panose="02020603050405020304" pitchFamily="18" charset="0"/>
            </a:endParaRPr>
          </a:p>
        </p:txBody>
      </p:sp>
      <p:sp>
        <p:nvSpPr>
          <p:cNvPr id="7" name="Text Placeholder 6">
            <a:extLst>
              <a:ext uri="{FF2B5EF4-FFF2-40B4-BE49-F238E27FC236}">
                <a16:creationId xmlns:a16="http://schemas.microsoft.com/office/drawing/2014/main" id="{BAC88E2D-5BA6-5640-8DA8-D5D49EBCC60D}"/>
              </a:ext>
            </a:extLst>
          </p:cNvPr>
          <p:cNvSpPr>
            <a:spLocks noGrp="1"/>
          </p:cNvSpPr>
          <p:nvPr>
            <p:ph type="body" sz="quarter" idx="13"/>
          </p:nvPr>
        </p:nvSpPr>
        <p:spPr>
          <a:xfrm>
            <a:off x="7146132" y="2109323"/>
            <a:ext cx="2932113" cy="576262"/>
          </a:xfrm>
        </p:spPr>
        <p:txBody>
          <a:bodyPr/>
          <a:lstStyle/>
          <a:p>
            <a:pPr algn="ctr"/>
            <a:r>
              <a:rPr lang="en-US" sz="1800" dirty="0">
                <a:latin typeface="Times New Roman" panose="02020603050405020304" pitchFamily="18" charset="0"/>
                <a:cs typeface="Times New Roman" panose="02020603050405020304" pitchFamily="18" charset="0"/>
              </a:rPr>
              <a:t>NJ Department of </a:t>
            </a:r>
          </a:p>
          <a:p>
            <a:pPr algn="ctr"/>
            <a:r>
              <a:rPr lang="en-US" sz="1800" dirty="0">
                <a:latin typeface="Times New Roman" panose="02020603050405020304" pitchFamily="18" charset="0"/>
                <a:cs typeface="Times New Roman" panose="02020603050405020304" pitchFamily="18" charset="0"/>
              </a:rPr>
              <a:t>Education</a:t>
            </a:r>
          </a:p>
        </p:txBody>
      </p:sp>
      <p:sp>
        <p:nvSpPr>
          <p:cNvPr id="8" name="Text Placeholder 7">
            <a:extLst>
              <a:ext uri="{FF2B5EF4-FFF2-40B4-BE49-F238E27FC236}">
                <a16:creationId xmlns:a16="http://schemas.microsoft.com/office/drawing/2014/main" id="{A37DD89D-BC14-0961-5F0D-2A721AD05080}"/>
              </a:ext>
            </a:extLst>
          </p:cNvPr>
          <p:cNvSpPr>
            <a:spLocks noGrp="1"/>
          </p:cNvSpPr>
          <p:nvPr>
            <p:ph type="body" sz="half" idx="17"/>
          </p:nvPr>
        </p:nvSpPr>
        <p:spPr>
          <a:xfrm>
            <a:off x="7124700" y="2667000"/>
            <a:ext cx="2932113" cy="3589338"/>
          </a:xfrm>
        </p:spPr>
        <p:txBody>
          <a:bodyPr>
            <a:normAutofit/>
          </a:bodyPr>
          <a:lstStyle/>
          <a:p>
            <a:r>
              <a:rPr lang="en-US" sz="1800" dirty="0">
                <a:latin typeface="Times New Roman" panose="02020603050405020304" pitchFamily="18" charset="0"/>
                <a:cs typeface="Times New Roman" panose="02020603050405020304" pitchFamily="18" charset="0"/>
              </a:rPr>
              <a:t>The New Jersey Department of Education's McKinney-Vento initiative assists students experiencing homelessness.</a:t>
            </a:r>
          </a:p>
          <a:p>
            <a:r>
              <a:rPr lang="en-US" sz="1800" dirty="0">
                <a:latin typeface="Times New Roman" panose="02020603050405020304" pitchFamily="18" charset="0"/>
                <a:cs typeface="Times New Roman" panose="02020603050405020304" pitchFamily="18" charset="0"/>
              </a:rPr>
              <a:t>The goal of this agency is to support students through school-based services to help them navigate homelessness and education.</a:t>
            </a:r>
            <a:endParaRPr lang="en-US" sz="1800" dirty="0">
              <a:effectLst/>
              <a:latin typeface="Times New Roman" panose="02020603050405020304" pitchFamily="18" charset="0"/>
              <a:cs typeface="Times New Roman" panose="02020603050405020304" pitchFamily="18" charset="0"/>
            </a:endParaRPr>
          </a:p>
        </p:txBody>
      </p:sp>
      <p:pic>
        <p:nvPicPr>
          <p:cNvPr id="10" name="Recorded Sound">
            <a:hlinkClick r:id="" action="ppaction://media"/>
            <a:extLst>
              <a:ext uri="{FF2B5EF4-FFF2-40B4-BE49-F238E27FC236}">
                <a16:creationId xmlns:a16="http://schemas.microsoft.com/office/drawing/2014/main" id="{44B248C5-FCE5-94E6-A1DF-93DFACCB61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90756" y="1203163"/>
            <a:ext cx="609600" cy="609600"/>
          </a:xfrm>
          <a:prstGeom prst="rect">
            <a:avLst/>
          </a:prstGeom>
        </p:spPr>
      </p:pic>
    </p:spTree>
    <p:extLst>
      <p:ext uri="{BB962C8B-B14F-4D97-AF65-F5344CB8AC3E}">
        <p14:creationId xmlns:p14="http://schemas.microsoft.com/office/powerpoint/2010/main" val="1700204320"/>
      </p:ext>
    </p:extLst>
  </p:cSld>
  <p:clrMapOvr>
    <a:masterClrMapping/>
  </p:clrMapOvr>
  <mc:AlternateContent xmlns:mc="http://schemas.openxmlformats.org/markup-compatibility/2006">
    <mc:Choice xmlns:p14="http://schemas.microsoft.com/office/powerpoint/2010/main" Requires="p14">
      <p:transition spd="med" p14:dur="700" advTm="61769">
        <p:fade/>
      </p:transition>
    </mc:Choice>
    <mc:Fallback>
      <p:transition spd="med" advTm="617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33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EF2E6-6CBA-819E-2850-232C87129D6A}"/>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Recommendations to spearhead homelessness</a:t>
            </a:r>
          </a:p>
        </p:txBody>
      </p:sp>
      <p:sp>
        <p:nvSpPr>
          <p:cNvPr id="3" name="Content Placeholder 2">
            <a:extLst>
              <a:ext uri="{FF2B5EF4-FFF2-40B4-BE49-F238E27FC236}">
                <a16:creationId xmlns:a16="http://schemas.microsoft.com/office/drawing/2014/main" id="{57223823-B6E6-6149-0000-3499AEF3E110}"/>
              </a:ext>
            </a:extLst>
          </p:cNvPr>
          <p:cNvSpPr>
            <a:spLocks noGrp="1"/>
          </p:cNvSpPr>
          <p:nvPr>
            <p:ph idx="1"/>
          </p:nvPr>
        </p:nvSpPr>
        <p:spPr/>
        <p:txBody>
          <a:bodyPr>
            <a:normAutofit lnSpcReduction="10000"/>
          </a:bodyPr>
          <a:lstStyle/>
          <a:p>
            <a:r>
              <a:rPr lang="en-US" dirty="0">
                <a:latin typeface="Times New Roman" panose="02020603050405020304" pitchFamily="18" charset="0"/>
                <a:cs typeface="Times New Roman" panose="02020603050405020304" pitchFamily="18" charset="0"/>
              </a:rPr>
              <a:t>Extremely Low Income- Develop housing options geared towards extremely low-income individuals and families.</a:t>
            </a:r>
          </a:p>
          <a:p>
            <a:r>
              <a:rPr lang="en-US" dirty="0">
                <a:latin typeface="Times New Roman" panose="02020603050405020304" pitchFamily="18" charset="0"/>
                <a:cs typeface="Times New Roman" panose="02020603050405020304" pitchFamily="18" charset="0"/>
              </a:rPr>
              <a:t>Rental Assistance - Expand eligibility criteria for individuals and families with higher-than-low incomes who still need rental assistance to sustain permanent housing.</a:t>
            </a:r>
          </a:p>
          <a:p>
            <a:r>
              <a:rPr lang="en-US" dirty="0">
                <a:latin typeface="Times New Roman" panose="02020603050405020304" pitchFamily="18" charset="0"/>
                <a:cs typeface="Times New Roman" panose="02020603050405020304" pitchFamily="18" charset="0"/>
              </a:rPr>
              <a:t>Homeless prevention- Allocate more funding to support eviction prevention, legal help, and benefits for families before shelter placement.</a:t>
            </a:r>
          </a:p>
          <a:p>
            <a:r>
              <a:rPr lang="en-US" dirty="0">
                <a:latin typeface="Times New Roman" panose="02020603050405020304" pitchFamily="18" charset="0"/>
                <a:cs typeface="Times New Roman" panose="02020603050405020304" pitchFamily="18" charset="0"/>
              </a:rPr>
              <a:t>Target Disparities- Utilize the state's housing and homelessness data to formulate an intervention that focuses on racial disparities, youth, adults, and communities with long-term needs.</a:t>
            </a:r>
          </a:p>
          <a:p>
            <a:r>
              <a:rPr lang="en-US" dirty="0">
                <a:latin typeface="Times New Roman" panose="02020603050405020304" pitchFamily="18" charset="0"/>
                <a:cs typeface="Times New Roman" panose="02020603050405020304" pitchFamily="18" charset="0"/>
              </a:rPr>
              <a:t>School and student housing- Incorporate housing, education, health, and workforce resources to prevent needy families and students from falling through the gaps.</a:t>
            </a:r>
          </a:p>
        </p:txBody>
      </p:sp>
      <p:pic>
        <p:nvPicPr>
          <p:cNvPr id="5" name="Recorded Sound">
            <a:hlinkClick r:id="" action="ppaction://media"/>
            <a:extLst>
              <a:ext uri="{FF2B5EF4-FFF2-40B4-BE49-F238E27FC236}">
                <a16:creationId xmlns:a16="http://schemas.microsoft.com/office/drawing/2014/main" id="{DAC84941-ADDD-7AEB-837B-3249AC0208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18195" y="1343483"/>
            <a:ext cx="609600" cy="609600"/>
          </a:xfrm>
          <a:prstGeom prst="rect">
            <a:avLst/>
          </a:prstGeom>
        </p:spPr>
      </p:pic>
    </p:spTree>
    <p:extLst>
      <p:ext uri="{BB962C8B-B14F-4D97-AF65-F5344CB8AC3E}">
        <p14:creationId xmlns:p14="http://schemas.microsoft.com/office/powerpoint/2010/main" val="3252485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54291">
        <p159:morph option="byObject"/>
      </p:transition>
    </mc:Choice>
    <mc:Fallback>
      <p:transition spd="slow" advTm="542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1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3646</TotalTime>
  <Words>1909</Words>
  <Application>Microsoft Office PowerPoint</Application>
  <PresentationFormat>Widescreen</PresentationFormat>
  <Paragraphs>144</Paragraphs>
  <Slides>12</Slides>
  <Notes>0</Notes>
  <HiddenSlides>0</HiddenSlides>
  <MMClips>12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Century Gothic</vt:lpstr>
      <vt:lpstr>Times New Roman</vt:lpstr>
      <vt:lpstr>Wingdings</vt:lpstr>
      <vt:lpstr>Wingdings 3</vt:lpstr>
      <vt:lpstr>Ion</vt:lpstr>
      <vt:lpstr>Homelessness Social Issue Presentation</vt:lpstr>
      <vt:lpstr>Homelessness as a  Social Issue in New Jersey </vt:lpstr>
      <vt:lpstr>What makes Homelessness a  major social issue? </vt:lpstr>
      <vt:lpstr>Homelessness in New Jersey  by the Numbers. </vt:lpstr>
      <vt:lpstr>Key Factors that influence  homelessness</vt:lpstr>
      <vt:lpstr>Who is impacted by Homelessness</vt:lpstr>
      <vt:lpstr>Biopsychosocial Issues Influenced by Homelessness</vt:lpstr>
      <vt:lpstr>Current Housing &amp; Homelessness Response in New Jersey</vt:lpstr>
      <vt:lpstr>Recommendations to spearhead homelessness</vt:lpstr>
      <vt:lpstr>References</vt:lpstr>
      <vt:lpstr>References Cont.</vt:lpstr>
      <vt:lpstr>Discussion Question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Issue Presentation</dc:title>
  <dc:creator>Dallie Shell</dc:creator>
  <cp:lastModifiedBy>Dallie Shell</cp:lastModifiedBy>
  <cp:revision>29</cp:revision>
  <dcterms:created xsi:type="dcterms:W3CDTF">2026-03-27T21:23:22Z</dcterms:created>
  <dcterms:modified xsi:type="dcterms:W3CDTF">2026-04-07T20:10:53Z</dcterms:modified>
</cp:coreProperties>
</file>